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Default Extension="vml" ContentType="application/vnd.openxmlformats-officedocument.vmlDrawing"/>
  <Default Extension="gif" ContentType="image/gif"/>
  <Default Extension="doc" ContentType="application/msword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82" r:id="rId3"/>
    <p:sldId id="261" r:id="rId4"/>
    <p:sldId id="260" r:id="rId5"/>
    <p:sldId id="262" r:id="rId6"/>
    <p:sldId id="257" r:id="rId7"/>
    <p:sldId id="256" r:id="rId8"/>
    <p:sldId id="263" r:id="rId9"/>
    <p:sldId id="259" r:id="rId10"/>
    <p:sldId id="258" r:id="rId11"/>
    <p:sldId id="264" r:id="rId12"/>
    <p:sldId id="281" r:id="rId13"/>
    <p:sldId id="265" r:id="rId14"/>
    <p:sldId id="266" r:id="rId15"/>
    <p:sldId id="267" r:id="rId16"/>
    <p:sldId id="269" r:id="rId17"/>
    <p:sldId id="270" r:id="rId18"/>
    <p:sldId id="273" r:id="rId19"/>
    <p:sldId id="276" r:id="rId20"/>
    <p:sldId id="279" r:id="rId21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33" autoAdjust="0"/>
    <p:restoredTop sz="94660"/>
  </p:normalViewPr>
  <p:slideViewPr>
    <p:cSldViewPr>
      <p:cViewPr>
        <p:scale>
          <a:sx n="95" d="100"/>
          <a:sy n="95" d="100"/>
        </p:scale>
        <p:origin x="-1476" y="-3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AAE05D-FC54-48E5-B1BF-EC522F785999}" type="doc">
      <dgm:prSet loTypeId="urn:microsoft.com/office/officeart/2005/8/layout/list1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C57EF15-719D-409A-A71A-755A3EB77E12}">
      <dgm:prSet phldrT="[Текст]" custT="1"/>
      <dgm:spPr/>
      <dgm:t>
        <a:bodyPr/>
        <a:lstStyle/>
        <a:p>
          <a:pPr algn="just"/>
          <a:r>
            <a:rPr lang="ru-RU" sz="1200" dirty="0" smtClean="0">
              <a:latin typeface="Arial" pitchFamily="34" charset="0"/>
              <a:cs typeface="Arial" pitchFamily="34" charset="0"/>
            </a:rPr>
            <a:t>1. Индивидуальная  </a:t>
          </a:r>
          <a:r>
            <a:rPr lang="ru-RU" sz="1200" dirty="0" err="1" smtClean="0">
              <a:latin typeface="Arial" pitchFamily="34" charset="0"/>
              <a:cs typeface="Arial" pitchFamily="34" charset="0"/>
            </a:rPr>
            <a:t>адресованность</a:t>
          </a:r>
          <a:endParaRPr lang="ru-RU" sz="1200" dirty="0">
            <a:latin typeface="Arial" pitchFamily="34" charset="0"/>
            <a:cs typeface="Arial" pitchFamily="34" charset="0"/>
          </a:endParaRPr>
        </a:p>
      </dgm:t>
    </dgm:pt>
    <dgm:pt modelId="{66B9C4BA-B0AC-41CF-9AFD-B1B1EEBE4E21}" type="parTrans" cxnId="{E667E76F-5A6D-42D5-97E8-2DFF11EEDD38}">
      <dgm:prSet/>
      <dgm:spPr/>
      <dgm:t>
        <a:bodyPr/>
        <a:lstStyle/>
        <a:p>
          <a:endParaRPr lang="ru-RU"/>
        </a:p>
      </dgm:t>
    </dgm:pt>
    <dgm:pt modelId="{324E5440-B7EE-4FDF-B416-55962C465073}" type="sibTrans" cxnId="{E667E76F-5A6D-42D5-97E8-2DFF11EEDD38}">
      <dgm:prSet/>
      <dgm:spPr/>
      <dgm:t>
        <a:bodyPr/>
        <a:lstStyle/>
        <a:p>
          <a:endParaRPr lang="ru-RU"/>
        </a:p>
      </dgm:t>
    </dgm:pt>
    <dgm:pt modelId="{689A42C4-3AAB-48AB-B94D-51D82985A7E3}">
      <dgm:prSet phldrT="[Текст]" custT="1"/>
      <dgm:spPr/>
      <dgm:t>
        <a:bodyPr/>
        <a:lstStyle/>
        <a:p>
          <a:pPr algn="just"/>
          <a:r>
            <a:rPr lang="ru-RU" sz="1200" dirty="0" smtClean="0">
              <a:latin typeface="Arial" pitchFamily="34" charset="0"/>
              <a:cs typeface="Arial" pitchFamily="34" charset="0"/>
            </a:rPr>
            <a:t>4. Содержание индивидуального образовательного маршрута по реализуемым образовательным областям</a:t>
          </a:r>
          <a:endParaRPr lang="ru-RU" sz="1200" dirty="0">
            <a:latin typeface="Arial" pitchFamily="34" charset="0"/>
            <a:cs typeface="Arial" pitchFamily="34" charset="0"/>
          </a:endParaRPr>
        </a:p>
      </dgm:t>
    </dgm:pt>
    <dgm:pt modelId="{38B006AC-F26B-4E44-A648-93E7F0926B42}" type="parTrans" cxnId="{25BFC026-D14A-4F9D-B5CC-61F364EEFE72}">
      <dgm:prSet/>
      <dgm:spPr/>
      <dgm:t>
        <a:bodyPr/>
        <a:lstStyle/>
        <a:p>
          <a:endParaRPr lang="ru-RU"/>
        </a:p>
      </dgm:t>
    </dgm:pt>
    <dgm:pt modelId="{DE5887C2-F1F4-479E-86EB-AC37FF4BD565}" type="sibTrans" cxnId="{25BFC026-D14A-4F9D-B5CC-61F364EEFE72}">
      <dgm:prSet/>
      <dgm:spPr/>
      <dgm:t>
        <a:bodyPr/>
        <a:lstStyle/>
        <a:p>
          <a:endParaRPr lang="ru-RU"/>
        </a:p>
      </dgm:t>
    </dgm:pt>
    <dgm:pt modelId="{A368A60D-3381-4695-9293-B86E9A44AFCE}">
      <dgm:prSet phldrT="[Текст]" custT="1"/>
      <dgm:spPr/>
      <dgm:t>
        <a:bodyPr/>
        <a:lstStyle/>
        <a:p>
          <a:pPr algn="just"/>
          <a:r>
            <a:rPr lang="ru-RU" sz="1200" dirty="0" smtClean="0">
              <a:latin typeface="Arial" pitchFamily="34" charset="0"/>
              <a:cs typeface="Arial" pitchFamily="34" charset="0"/>
            </a:rPr>
            <a:t>5. Взаимодействие с семьей воспитанника включение в образовательный процесс)</a:t>
          </a:r>
          <a:endParaRPr lang="ru-RU" sz="1200" dirty="0">
            <a:latin typeface="Arial" pitchFamily="34" charset="0"/>
            <a:cs typeface="Arial" pitchFamily="34" charset="0"/>
          </a:endParaRPr>
        </a:p>
      </dgm:t>
    </dgm:pt>
    <dgm:pt modelId="{EFBF3893-10F6-49BD-9D76-DC99F8E1E90B}" type="parTrans" cxnId="{B3438903-129F-450C-87E2-AD4365A61D66}">
      <dgm:prSet/>
      <dgm:spPr/>
      <dgm:t>
        <a:bodyPr/>
        <a:lstStyle/>
        <a:p>
          <a:endParaRPr lang="ru-RU"/>
        </a:p>
      </dgm:t>
    </dgm:pt>
    <dgm:pt modelId="{8AF8092A-ADD5-49BB-8CF2-8A90FAB28733}" type="sibTrans" cxnId="{B3438903-129F-450C-87E2-AD4365A61D66}">
      <dgm:prSet/>
      <dgm:spPr/>
      <dgm:t>
        <a:bodyPr/>
        <a:lstStyle/>
        <a:p>
          <a:endParaRPr lang="ru-RU"/>
        </a:p>
      </dgm:t>
    </dgm:pt>
    <dgm:pt modelId="{4C031A82-EA52-46E5-AD5A-8BFC0BD97FF2}">
      <dgm:prSet phldrT="[Текст]" custT="1"/>
      <dgm:spPr/>
      <dgm:t>
        <a:bodyPr/>
        <a:lstStyle/>
        <a:p>
          <a:pPr algn="just"/>
          <a:r>
            <a:rPr lang="ru-RU" sz="1200" dirty="0" smtClean="0">
              <a:latin typeface="Arial" pitchFamily="34" charset="0"/>
              <a:cs typeface="Arial" pitchFamily="34" charset="0"/>
            </a:rPr>
            <a:t>2. Пояснительная записка</a:t>
          </a:r>
          <a:endParaRPr lang="ru-RU" sz="1200" dirty="0">
            <a:latin typeface="Arial" pitchFamily="34" charset="0"/>
            <a:cs typeface="Arial" pitchFamily="34" charset="0"/>
          </a:endParaRPr>
        </a:p>
      </dgm:t>
    </dgm:pt>
    <dgm:pt modelId="{445DD7E6-AE44-4972-B38D-B0488BBB3A04}" type="parTrans" cxnId="{501628A9-3E50-4907-AAF1-F5D4E4870173}">
      <dgm:prSet/>
      <dgm:spPr/>
      <dgm:t>
        <a:bodyPr/>
        <a:lstStyle/>
        <a:p>
          <a:endParaRPr lang="ru-RU"/>
        </a:p>
      </dgm:t>
    </dgm:pt>
    <dgm:pt modelId="{2B8F9BF2-71CB-4CF9-8275-AE8F6B702399}" type="sibTrans" cxnId="{501628A9-3E50-4907-AAF1-F5D4E4870173}">
      <dgm:prSet/>
      <dgm:spPr/>
      <dgm:t>
        <a:bodyPr/>
        <a:lstStyle/>
        <a:p>
          <a:endParaRPr lang="ru-RU"/>
        </a:p>
      </dgm:t>
    </dgm:pt>
    <dgm:pt modelId="{72DE58ED-ED35-4FD1-80B7-7EC7B13D51EF}">
      <dgm:prSet phldrT="[Текст]" custT="1"/>
      <dgm:spPr/>
      <dgm:t>
        <a:bodyPr/>
        <a:lstStyle/>
        <a:p>
          <a:pPr algn="just"/>
          <a:r>
            <a:rPr lang="ru-RU" sz="1200" dirty="0" smtClean="0">
              <a:latin typeface="Arial" pitchFamily="34" charset="0"/>
              <a:cs typeface="Arial" pitchFamily="34" charset="0"/>
            </a:rPr>
            <a:t>3. Условия реализации коррекционно-развивающей работы с ребенком</a:t>
          </a:r>
          <a:endParaRPr lang="ru-RU" sz="1200" dirty="0">
            <a:latin typeface="Arial" pitchFamily="34" charset="0"/>
            <a:cs typeface="Arial" pitchFamily="34" charset="0"/>
          </a:endParaRPr>
        </a:p>
      </dgm:t>
    </dgm:pt>
    <dgm:pt modelId="{D761241C-0F6F-48F2-8EE9-0D70F795B2F9}" type="parTrans" cxnId="{3F2F09B0-BAB4-4B83-9854-6A7F590A3552}">
      <dgm:prSet/>
      <dgm:spPr/>
      <dgm:t>
        <a:bodyPr/>
        <a:lstStyle/>
        <a:p>
          <a:endParaRPr lang="ru-RU"/>
        </a:p>
      </dgm:t>
    </dgm:pt>
    <dgm:pt modelId="{B0A24625-E27B-4869-B1B7-B665488CD790}" type="sibTrans" cxnId="{3F2F09B0-BAB4-4B83-9854-6A7F590A3552}">
      <dgm:prSet/>
      <dgm:spPr/>
      <dgm:t>
        <a:bodyPr/>
        <a:lstStyle/>
        <a:p>
          <a:endParaRPr lang="ru-RU"/>
        </a:p>
      </dgm:t>
    </dgm:pt>
    <dgm:pt modelId="{73DA8867-6974-4C11-A148-5F76861D3344}">
      <dgm:prSet phldrT="[Текст]" custT="1"/>
      <dgm:spPr/>
      <dgm:t>
        <a:bodyPr/>
        <a:lstStyle/>
        <a:p>
          <a:pPr algn="just"/>
          <a:r>
            <a:rPr lang="ru-RU" sz="1200" dirty="0" smtClean="0">
              <a:latin typeface="Arial" pitchFamily="34" charset="0"/>
              <a:cs typeface="Arial" pitchFamily="34" charset="0"/>
            </a:rPr>
            <a:t>6. Заключения, рекомендации</a:t>
          </a:r>
          <a:endParaRPr lang="ru-RU" sz="1200" dirty="0">
            <a:latin typeface="Arial" pitchFamily="34" charset="0"/>
            <a:cs typeface="Arial" pitchFamily="34" charset="0"/>
          </a:endParaRPr>
        </a:p>
      </dgm:t>
    </dgm:pt>
    <dgm:pt modelId="{F0BFE5E8-C81A-4666-884D-CBEEABA99A96}" type="parTrans" cxnId="{4DE93639-8ED3-44DC-AC7D-A91C5B09688A}">
      <dgm:prSet/>
      <dgm:spPr/>
      <dgm:t>
        <a:bodyPr/>
        <a:lstStyle/>
        <a:p>
          <a:endParaRPr lang="ru-RU"/>
        </a:p>
      </dgm:t>
    </dgm:pt>
    <dgm:pt modelId="{827215B4-2B63-45F6-B042-1B3D5BB0707B}" type="sibTrans" cxnId="{4DE93639-8ED3-44DC-AC7D-A91C5B09688A}">
      <dgm:prSet/>
      <dgm:spPr/>
      <dgm:t>
        <a:bodyPr/>
        <a:lstStyle/>
        <a:p>
          <a:endParaRPr lang="ru-RU"/>
        </a:p>
      </dgm:t>
    </dgm:pt>
    <dgm:pt modelId="{094B5F7D-030C-43FB-ABE9-8DD834689642}" type="pres">
      <dgm:prSet presAssocID="{0DAAE05D-FC54-48E5-B1BF-EC522F78599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A996F9E-5F25-454F-873F-E79B701F3A48}" type="pres">
      <dgm:prSet presAssocID="{9C57EF15-719D-409A-A71A-755A3EB77E12}" presName="parentLin" presStyleCnt="0"/>
      <dgm:spPr/>
    </dgm:pt>
    <dgm:pt modelId="{D17A49F5-6069-4BE2-B279-83C7536FD719}" type="pres">
      <dgm:prSet presAssocID="{9C57EF15-719D-409A-A71A-755A3EB77E12}" presName="parentLeftMargin" presStyleLbl="node1" presStyleIdx="0" presStyleCnt="6"/>
      <dgm:spPr/>
      <dgm:t>
        <a:bodyPr/>
        <a:lstStyle/>
        <a:p>
          <a:endParaRPr lang="ru-RU"/>
        </a:p>
      </dgm:t>
    </dgm:pt>
    <dgm:pt modelId="{68D3B678-997B-4385-80D9-968226E3D97D}" type="pres">
      <dgm:prSet presAssocID="{9C57EF15-719D-409A-A71A-755A3EB77E12}" presName="parentText" presStyleLbl="node1" presStyleIdx="0" presStyleCnt="6" custScaleX="12889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30DF39-53DA-476C-BDD2-AD7A13E84FA0}" type="pres">
      <dgm:prSet presAssocID="{9C57EF15-719D-409A-A71A-755A3EB77E12}" presName="negativeSpace" presStyleCnt="0"/>
      <dgm:spPr/>
    </dgm:pt>
    <dgm:pt modelId="{3E9E24E7-E1BD-4100-8FFF-78AF4D1BD66E}" type="pres">
      <dgm:prSet presAssocID="{9C57EF15-719D-409A-A71A-755A3EB77E12}" presName="childText" presStyleLbl="conFgAcc1" presStyleIdx="0" presStyleCnt="6" custLinFactY="4792" custLinFactNeighborY="100000">
        <dgm:presLayoutVars>
          <dgm:bulletEnabled val="1"/>
        </dgm:presLayoutVars>
      </dgm:prSet>
      <dgm:spPr/>
    </dgm:pt>
    <dgm:pt modelId="{8B67EAAC-06B7-4BC7-9B13-1B1DE4E78B1D}" type="pres">
      <dgm:prSet presAssocID="{324E5440-B7EE-4FDF-B416-55962C465073}" presName="spaceBetweenRectangles" presStyleCnt="0"/>
      <dgm:spPr/>
    </dgm:pt>
    <dgm:pt modelId="{87782995-4B0F-49F7-99C5-79FD32422663}" type="pres">
      <dgm:prSet presAssocID="{4C031A82-EA52-46E5-AD5A-8BFC0BD97FF2}" presName="parentLin" presStyleCnt="0"/>
      <dgm:spPr/>
    </dgm:pt>
    <dgm:pt modelId="{56C39972-3D53-4F43-B0AB-94CC14650012}" type="pres">
      <dgm:prSet presAssocID="{4C031A82-EA52-46E5-AD5A-8BFC0BD97FF2}" presName="parentLeftMargin" presStyleLbl="node1" presStyleIdx="0" presStyleCnt="6"/>
      <dgm:spPr/>
      <dgm:t>
        <a:bodyPr/>
        <a:lstStyle/>
        <a:p>
          <a:endParaRPr lang="ru-RU"/>
        </a:p>
      </dgm:t>
    </dgm:pt>
    <dgm:pt modelId="{D6FD840A-5FF0-414C-B6F9-AFC2C844A1DD}" type="pres">
      <dgm:prSet presAssocID="{4C031A82-EA52-46E5-AD5A-8BFC0BD97FF2}" presName="parentText" presStyleLbl="node1" presStyleIdx="1" presStyleCnt="6" custScaleX="12889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E678B3-0ECD-4234-A84B-CD545200B80E}" type="pres">
      <dgm:prSet presAssocID="{4C031A82-EA52-46E5-AD5A-8BFC0BD97FF2}" presName="negativeSpace" presStyleCnt="0"/>
      <dgm:spPr/>
    </dgm:pt>
    <dgm:pt modelId="{B49AF119-6D2F-418D-B2F3-E47A3D038E31}" type="pres">
      <dgm:prSet presAssocID="{4C031A82-EA52-46E5-AD5A-8BFC0BD97FF2}" presName="childText" presStyleLbl="conFgAcc1" presStyleIdx="1" presStyleCnt="6">
        <dgm:presLayoutVars>
          <dgm:bulletEnabled val="1"/>
        </dgm:presLayoutVars>
      </dgm:prSet>
      <dgm:spPr/>
    </dgm:pt>
    <dgm:pt modelId="{40E39964-8C59-4D10-AAF1-C5A309D2BE93}" type="pres">
      <dgm:prSet presAssocID="{2B8F9BF2-71CB-4CF9-8275-AE8F6B702399}" presName="spaceBetweenRectangles" presStyleCnt="0"/>
      <dgm:spPr/>
    </dgm:pt>
    <dgm:pt modelId="{6A3A34A0-4FF9-4B5F-A021-B07CCE932AC6}" type="pres">
      <dgm:prSet presAssocID="{72DE58ED-ED35-4FD1-80B7-7EC7B13D51EF}" presName="parentLin" presStyleCnt="0"/>
      <dgm:spPr/>
    </dgm:pt>
    <dgm:pt modelId="{11222E7E-10F1-4351-96C1-D2D50D4BCD67}" type="pres">
      <dgm:prSet presAssocID="{72DE58ED-ED35-4FD1-80B7-7EC7B13D51EF}" presName="parentLeftMargin" presStyleLbl="node1" presStyleIdx="1" presStyleCnt="6"/>
      <dgm:spPr/>
      <dgm:t>
        <a:bodyPr/>
        <a:lstStyle/>
        <a:p>
          <a:endParaRPr lang="ru-RU"/>
        </a:p>
      </dgm:t>
    </dgm:pt>
    <dgm:pt modelId="{F29333AA-86C1-49B6-A7F6-1FDFB0B89347}" type="pres">
      <dgm:prSet presAssocID="{72DE58ED-ED35-4FD1-80B7-7EC7B13D51EF}" presName="parentText" presStyleLbl="node1" presStyleIdx="2" presStyleCnt="6" custScaleX="1288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76C63A-7B99-4FE2-ABE7-C936C8679929}" type="pres">
      <dgm:prSet presAssocID="{72DE58ED-ED35-4FD1-80B7-7EC7B13D51EF}" presName="negativeSpace" presStyleCnt="0"/>
      <dgm:spPr/>
    </dgm:pt>
    <dgm:pt modelId="{01B6E303-636E-49E0-ABEB-A50846121496}" type="pres">
      <dgm:prSet presAssocID="{72DE58ED-ED35-4FD1-80B7-7EC7B13D51EF}" presName="childText" presStyleLbl="conFgAcc1" presStyleIdx="2" presStyleCnt="6" custLinFactNeighborY="-75991">
        <dgm:presLayoutVars>
          <dgm:bulletEnabled val="1"/>
        </dgm:presLayoutVars>
      </dgm:prSet>
      <dgm:spPr/>
    </dgm:pt>
    <dgm:pt modelId="{53A6FF06-17CE-48E6-B630-62723F886E81}" type="pres">
      <dgm:prSet presAssocID="{B0A24625-E27B-4869-B1B7-B665488CD790}" presName="spaceBetweenRectangles" presStyleCnt="0"/>
      <dgm:spPr/>
    </dgm:pt>
    <dgm:pt modelId="{05480BB0-DCCD-4D62-B37D-F6B066FD6986}" type="pres">
      <dgm:prSet presAssocID="{689A42C4-3AAB-48AB-B94D-51D82985A7E3}" presName="parentLin" presStyleCnt="0"/>
      <dgm:spPr/>
    </dgm:pt>
    <dgm:pt modelId="{719CCD0E-5A7E-4838-B92B-3FF9D4B8F49A}" type="pres">
      <dgm:prSet presAssocID="{689A42C4-3AAB-48AB-B94D-51D82985A7E3}" presName="parentLeftMargin" presStyleLbl="node1" presStyleIdx="2" presStyleCnt="6"/>
      <dgm:spPr/>
      <dgm:t>
        <a:bodyPr/>
        <a:lstStyle/>
        <a:p>
          <a:endParaRPr lang="ru-RU"/>
        </a:p>
      </dgm:t>
    </dgm:pt>
    <dgm:pt modelId="{A40565E5-6437-41EC-918A-261894CFF9ED}" type="pres">
      <dgm:prSet presAssocID="{689A42C4-3AAB-48AB-B94D-51D82985A7E3}" presName="parentText" presStyleLbl="node1" presStyleIdx="3" presStyleCnt="6" custScaleX="12889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CA3315-7685-4E03-8ED9-39F82F5405BF}" type="pres">
      <dgm:prSet presAssocID="{689A42C4-3AAB-48AB-B94D-51D82985A7E3}" presName="negativeSpace" presStyleCnt="0"/>
      <dgm:spPr/>
    </dgm:pt>
    <dgm:pt modelId="{1BCC9AAB-5D23-4192-9281-35FACE97B1DB}" type="pres">
      <dgm:prSet presAssocID="{689A42C4-3AAB-48AB-B94D-51D82985A7E3}" presName="childText" presStyleLbl="conFgAcc1" presStyleIdx="3" presStyleCnt="6">
        <dgm:presLayoutVars>
          <dgm:bulletEnabled val="1"/>
        </dgm:presLayoutVars>
      </dgm:prSet>
      <dgm:spPr/>
    </dgm:pt>
    <dgm:pt modelId="{B6503802-A9B9-4FDA-84E7-6281624226D1}" type="pres">
      <dgm:prSet presAssocID="{DE5887C2-F1F4-479E-86EB-AC37FF4BD565}" presName="spaceBetweenRectangles" presStyleCnt="0"/>
      <dgm:spPr/>
    </dgm:pt>
    <dgm:pt modelId="{B773DD1B-5791-4F44-B84E-216453C270FE}" type="pres">
      <dgm:prSet presAssocID="{A368A60D-3381-4695-9293-B86E9A44AFCE}" presName="parentLin" presStyleCnt="0"/>
      <dgm:spPr/>
    </dgm:pt>
    <dgm:pt modelId="{2EA9C0EA-3F28-497F-A725-974E5F8902D1}" type="pres">
      <dgm:prSet presAssocID="{A368A60D-3381-4695-9293-B86E9A44AFCE}" presName="parentLeftMargin" presStyleLbl="node1" presStyleIdx="3" presStyleCnt="6"/>
      <dgm:spPr/>
      <dgm:t>
        <a:bodyPr/>
        <a:lstStyle/>
        <a:p>
          <a:endParaRPr lang="ru-RU"/>
        </a:p>
      </dgm:t>
    </dgm:pt>
    <dgm:pt modelId="{BF73105D-F7CB-4EE7-8FCA-E0C07E39F561}" type="pres">
      <dgm:prSet presAssocID="{A368A60D-3381-4695-9293-B86E9A44AFCE}" presName="parentText" presStyleLbl="node1" presStyleIdx="4" presStyleCnt="6" custScaleX="12889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37B0B7-3B11-4AA6-80C3-09AAD97AC78B}" type="pres">
      <dgm:prSet presAssocID="{A368A60D-3381-4695-9293-B86E9A44AFCE}" presName="negativeSpace" presStyleCnt="0"/>
      <dgm:spPr/>
    </dgm:pt>
    <dgm:pt modelId="{82504705-4C93-40F6-9725-05233A663060}" type="pres">
      <dgm:prSet presAssocID="{A368A60D-3381-4695-9293-B86E9A44AFCE}" presName="childText" presStyleLbl="conFgAcc1" presStyleIdx="4" presStyleCnt="6">
        <dgm:presLayoutVars>
          <dgm:bulletEnabled val="1"/>
        </dgm:presLayoutVars>
      </dgm:prSet>
      <dgm:spPr/>
    </dgm:pt>
    <dgm:pt modelId="{BCB6D731-44CC-46B0-97C2-F1A6830F32C4}" type="pres">
      <dgm:prSet presAssocID="{8AF8092A-ADD5-49BB-8CF2-8A90FAB28733}" presName="spaceBetweenRectangles" presStyleCnt="0"/>
      <dgm:spPr/>
    </dgm:pt>
    <dgm:pt modelId="{F052A84F-5574-4F7B-BBA3-FB0F927FD82B}" type="pres">
      <dgm:prSet presAssocID="{73DA8867-6974-4C11-A148-5F76861D3344}" presName="parentLin" presStyleCnt="0"/>
      <dgm:spPr/>
    </dgm:pt>
    <dgm:pt modelId="{9E4A23E8-7DA0-4A80-A91C-B582CF083B7A}" type="pres">
      <dgm:prSet presAssocID="{73DA8867-6974-4C11-A148-5F76861D3344}" presName="parentLeftMargin" presStyleLbl="node1" presStyleIdx="4" presStyleCnt="6" custScaleX="128894"/>
      <dgm:spPr/>
      <dgm:t>
        <a:bodyPr/>
        <a:lstStyle/>
        <a:p>
          <a:endParaRPr lang="ru-RU"/>
        </a:p>
      </dgm:t>
    </dgm:pt>
    <dgm:pt modelId="{B968F408-7CA7-4047-A9F3-4E59A289317F}" type="pres">
      <dgm:prSet presAssocID="{73DA8867-6974-4C11-A148-5F76861D3344}" presName="parentText" presStyleLbl="node1" presStyleIdx="5" presStyleCnt="6" custScaleX="12719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37BB74-DD29-48BF-971C-4CD92B1F2EDB}" type="pres">
      <dgm:prSet presAssocID="{73DA8867-6974-4C11-A148-5F76861D3344}" presName="negativeSpace" presStyleCnt="0"/>
      <dgm:spPr/>
    </dgm:pt>
    <dgm:pt modelId="{EFD50B57-726D-4F80-A7CF-14018FE96276}" type="pres">
      <dgm:prSet presAssocID="{73DA8867-6974-4C11-A148-5F76861D3344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501628A9-3E50-4907-AAF1-F5D4E4870173}" srcId="{0DAAE05D-FC54-48E5-B1BF-EC522F785999}" destId="{4C031A82-EA52-46E5-AD5A-8BFC0BD97FF2}" srcOrd="1" destOrd="0" parTransId="{445DD7E6-AE44-4972-B38D-B0488BBB3A04}" sibTransId="{2B8F9BF2-71CB-4CF9-8275-AE8F6B702399}"/>
    <dgm:cxn modelId="{3F2F09B0-BAB4-4B83-9854-6A7F590A3552}" srcId="{0DAAE05D-FC54-48E5-B1BF-EC522F785999}" destId="{72DE58ED-ED35-4FD1-80B7-7EC7B13D51EF}" srcOrd="2" destOrd="0" parTransId="{D761241C-0F6F-48F2-8EE9-0D70F795B2F9}" sibTransId="{B0A24625-E27B-4869-B1B7-B665488CD790}"/>
    <dgm:cxn modelId="{EFEC28E6-044E-47FF-A157-025303D25B6F}" type="presOf" srcId="{0DAAE05D-FC54-48E5-B1BF-EC522F785999}" destId="{094B5F7D-030C-43FB-ABE9-8DD834689642}" srcOrd="0" destOrd="0" presId="urn:microsoft.com/office/officeart/2005/8/layout/list1"/>
    <dgm:cxn modelId="{887A770C-4CB5-4F22-8991-907E842781DD}" type="presOf" srcId="{72DE58ED-ED35-4FD1-80B7-7EC7B13D51EF}" destId="{F29333AA-86C1-49B6-A7F6-1FDFB0B89347}" srcOrd="1" destOrd="0" presId="urn:microsoft.com/office/officeart/2005/8/layout/list1"/>
    <dgm:cxn modelId="{C1B5479F-A48B-43EE-AC42-8B0A1ADFFBED}" type="presOf" srcId="{4C031A82-EA52-46E5-AD5A-8BFC0BD97FF2}" destId="{D6FD840A-5FF0-414C-B6F9-AFC2C844A1DD}" srcOrd="1" destOrd="0" presId="urn:microsoft.com/office/officeart/2005/8/layout/list1"/>
    <dgm:cxn modelId="{C52D8DDC-10B5-4AE4-A1A9-66FBA6733A11}" type="presOf" srcId="{9C57EF15-719D-409A-A71A-755A3EB77E12}" destId="{68D3B678-997B-4385-80D9-968226E3D97D}" srcOrd="1" destOrd="0" presId="urn:microsoft.com/office/officeart/2005/8/layout/list1"/>
    <dgm:cxn modelId="{B54F5D01-DEFC-4DCB-8052-18D7F82E1A53}" type="presOf" srcId="{A368A60D-3381-4695-9293-B86E9A44AFCE}" destId="{2EA9C0EA-3F28-497F-A725-974E5F8902D1}" srcOrd="0" destOrd="0" presId="urn:microsoft.com/office/officeart/2005/8/layout/list1"/>
    <dgm:cxn modelId="{058131C8-1D7C-4E7F-BFE3-CD9DD6951DC5}" type="presOf" srcId="{73DA8867-6974-4C11-A148-5F76861D3344}" destId="{B968F408-7CA7-4047-A9F3-4E59A289317F}" srcOrd="1" destOrd="0" presId="urn:microsoft.com/office/officeart/2005/8/layout/list1"/>
    <dgm:cxn modelId="{25BFC026-D14A-4F9D-B5CC-61F364EEFE72}" srcId="{0DAAE05D-FC54-48E5-B1BF-EC522F785999}" destId="{689A42C4-3AAB-48AB-B94D-51D82985A7E3}" srcOrd="3" destOrd="0" parTransId="{38B006AC-F26B-4E44-A648-93E7F0926B42}" sibTransId="{DE5887C2-F1F4-479E-86EB-AC37FF4BD565}"/>
    <dgm:cxn modelId="{4DE93639-8ED3-44DC-AC7D-A91C5B09688A}" srcId="{0DAAE05D-FC54-48E5-B1BF-EC522F785999}" destId="{73DA8867-6974-4C11-A148-5F76861D3344}" srcOrd="5" destOrd="0" parTransId="{F0BFE5E8-C81A-4666-884D-CBEEABA99A96}" sibTransId="{827215B4-2B63-45F6-B042-1B3D5BB0707B}"/>
    <dgm:cxn modelId="{807619BF-BDC5-499A-B3C4-A99CEA370DEC}" type="presOf" srcId="{689A42C4-3AAB-48AB-B94D-51D82985A7E3}" destId="{719CCD0E-5A7E-4838-B92B-3FF9D4B8F49A}" srcOrd="0" destOrd="0" presId="urn:microsoft.com/office/officeart/2005/8/layout/list1"/>
    <dgm:cxn modelId="{99C37496-75A9-4148-905F-4388FF5562EE}" type="presOf" srcId="{9C57EF15-719D-409A-A71A-755A3EB77E12}" destId="{D17A49F5-6069-4BE2-B279-83C7536FD719}" srcOrd="0" destOrd="0" presId="urn:microsoft.com/office/officeart/2005/8/layout/list1"/>
    <dgm:cxn modelId="{469CC8A0-9416-4515-8A9A-F2B1ECCFFBD2}" type="presOf" srcId="{72DE58ED-ED35-4FD1-80B7-7EC7B13D51EF}" destId="{11222E7E-10F1-4351-96C1-D2D50D4BCD67}" srcOrd="0" destOrd="0" presId="urn:microsoft.com/office/officeart/2005/8/layout/list1"/>
    <dgm:cxn modelId="{0E615875-C3DA-4F16-A0D0-A296237EB1DF}" type="presOf" srcId="{73DA8867-6974-4C11-A148-5F76861D3344}" destId="{9E4A23E8-7DA0-4A80-A91C-B582CF083B7A}" srcOrd="0" destOrd="0" presId="urn:microsoft.com/office/officeart/2005/8/layout/list1"/>
    <dgm:cxn modelId="{3BB6DC14-633C-4012-8F83-A558643C45E0}" type="presOf" srcId="{4C031A82-EA52-46E5-AD5A-8BFC0BD97FF2}" destId="{56C39972-3D53-4F43-B0AB-94CC14650012}" srcOrd="0" destOrd="0" presId="urn:microsoft.com/office/officeart/2005/8/layout/list1"/>
    <dgm:cxn modelId="{C83AE4D8-B0EB-481E-8DBC-93ADB167E5C0}" type="presOf" srcId="{689A42C4-3AAB-48AB-B94D-51D82985A7E3}" destId="{A40565E5-6437-41EC-918A-261894CFF9ED}" srcOrd="1" destOrd="0" presId="urn:microsoft.com/office/officeart/2005/8/layout/list1"/>
    <dgm:cxn modelId="{6A2E712F-A513-4DDC-90A2-5075D2405FDD}" type="presOf" srcId="{A368A60D-3381-4695-9293-B86E9A44AFCE}" destId="{BF73105D-F7CB-4EE7-8FCA-E0C07E39F561}" srcOrd="1" destOrd="0" presId="urn:microsoft.com/office/officeart/2005/8/layout/list1"/>
    <dgm:cxn modelId="{B3438903-129F-450C-87E2-AD4365A61D66}" srcId="{0DAAE05D-FC54-48E5-B1BF-EC522F785999}" destId="{A368A60D-3381-4695-9293-B86E9A44AFCE}" srcOrd="4" destOrd="0" parTransId="{EFBF3893-10F6-49BD-9D76-DC99F8E1E90B}" sibTransId="{8AF8092A-ADD5-49BB-8CF2-8A90FAB28733}"/>
    <dgm:cxn modelId="{E667E76F-5A6D-42D5-97E8-2DFF11EEDD38}" srcId="{0DAAE05D-FC54-48E5-B1BF-EC522F785999}" destId="{9C57EF15-719D-409A-A71A-755A3EB77E12}" srcOrd="0" destOrd="0" parTransId="{66B9C4BA-B0AC-41CF-9AFD-B1B1EEBE4E21}" sibTransId="{324E5440-B7EE-4FDF-B416-55962C465073}"/>
    <dgm:cxn modelId="{51B3F06F-F8B4-4DCD-9632-3000DF94E19B}" type="presParOf" srcId="{094B5F7D-030C-43FB-ABE9-8DD834689642}" destId="{FA996F9E-5F25-454F-873F-E79B701F3A48}" srcOrd="0" destOrd="0" presId="urn:microsoft.com/office/officeart/2005/8/layout/list1"/>
    <dgm:cxn modelId="{B714ACC7-82FE-429D-87C6-5EBDD961B625}" type="presParOf" srcId="{FA996F9E-5F25-454F-873F-E79B701F3A48}" destId="{D17A49F5-6069-4BE2-B279-83C7536FD719}" srcOrd="0" destOrd="0" presId="urn:microsoft.com/office/officeart/2005/8/layout/list1"/>
    <dgm:cxn modelId="{0807862B-F527-40EB-A0D3-1CCAFE278FFD}" type="presParOf" srcId="{FA996F9E-5F25-454F-873F-E79B701F3A48}" destId="{68D3B678-997B-4385-80D9-968226E3D97D}" srcOrd="1" destOrd="0" presId="urn:microsoft.com/office/officeart/2005/8/layout/list1"/>
    <dgm:cxn modelId="{010C1BA9-A380-431B-9EC5-E8E5CDA4CFDA}" type="presParOf" srcId="{094B5F7D-030C-43FB-ABE9-8DD834689642}" destId="{AC30DF39-53DA-476C-BDD2-AD7A13E84FA0}" srcOrd="1" destOrd="0" presId="urn:microsoft.com/office/officeart/2005/8/layout/list1"/>
    <dgm:cxn modelId="{3963B24B-4478-4420-8773-853DD503BCFC}" type="presParOf" srcId="{094B5F7D-030C-43FB-ABE9-8DD834689642}" destId="{3E9E24E7-E1BD-4100-8FFF-78AF4D1BD66E}" srcOrd="2" destOrd="0" presId="urn:microsoft.com/office/officeart/2005/8/layout/list1"/>
    <dgm:cxn modelId="{90D6747B-D3AB-4962-8D92-FB5AC8F3B592}" type="presParOf" srcId="{094B5F7D-030C-43FB-ABE9-8DD834689642}" destId="{8B67EAAC-06B7-4BC7-9B13-1B1DE4E78B1D}" srcOrd="3" destOrd="0" presId="urn:microsoft.com/office/officeart/2005/8/layout/list1"/>
    <dgm:cxn modelId="{74B7794B-1C18-4AE5-B1B9-9A9C71568FA1}" type="presParOf" srcId="{094B5F7D-030C-43FB-ABE9-8DD834689642}" destId="{87782995-4B0F-49F7-99C5-79FD32422663}" srcOrd="4" destOrd="0" presId="urn:microsoft.com/office/officeart/2005/8/layout/list1"/>
    <dgm:cxn modelId="{C1C4251A-F9CB-4F87-8D8B-D92F291F172B}" type="presParOf" srcId="{87782995-4B0F-49F7-99C5-79FD32422663}" destId="{56C39972-3D53-4F43-B0AB-94CC14650012}" srcOrd="0" destOrd="0" presId="urn:microsoft.com/office/officeart/2005/8/layout/list1"/>
    <dgm:cxn modelId="{6C79509C-1924-45B6-830A-EA6760C383ED}" type="presParOf" srcId="{87782995-4B0F-49F7-99C5-79FD32422663}" destId="{D6FD840A-5FF0-414C-B6F9-AFC2C844A1DD}" srcOrd="1" destOrd="0" presId="urn:microsoft.com/office/officeart/2005/8/layout/list1"/>
    <dgm:cxn modelId="{0D97999C-7B34-4553-B256-446AF9172FA9}" type="presParOf" srcId="{094B5F7D-030C-43FB-ABE9-8DD834689642}" destId="{69E678B3-0ECD-4234-A84B-CD545200B80E}" srcOrd="5" destOrd="0" presId="urn:microsoft.com/office/officeart/2005/8/layout/list1"/>
    <dgm:cxn modelId="{60F34E82-5F73-424A-B6F0-47325311C30D}" type="presParOf" srcId="{094B5F7D-030C-43FB-ABE9-8DD834689642}" destId="{B49AF119-6D2F-418D-B2F3-E47A3D038E31}" srcOrd="6" destOrd="0" presId="urn:microsoft.com/office/officeart/2005/8/layout/list1"/>
    <dgm:cxn modelId="{855BBC74-BF55-4DF0-85AF-E877EA07CA7B}" type="presParOf" srcId="{094B5F7D-030C-43FB-ABE9-8DD834689642}" destId="{40E39964-8C59-4D10-AAF1-C5A309D2BE93}" srcOrd="7" destOrd="0" presId="urn:microsoft.com/office/officeart/2005/8/layout/list1"/>
    <dgm:cxn modelId="{7E646D5B-8484-4112-BC7E-658F3763B560}" type="presParOf" srcId="{094B5F7D-030C-43FB-ABE9-8DD834689642}" destId="{6A3A34A0-4FF9-4B5F-A021-B07CCE932AC6}" srcOrd="8" destOrd="0" presId="urn:microsoft.com/office/officeart/2005/8/layout/list1"/>
    <dgm:cxn modelId="{7B2068A9-B13E-4B31-BEE0-E6874AD1A49E}" type="presParOf" srcId="{6A3A34A0-4FF9-4B5F-A021-B07CCE932AC6}" destId="{11222E7E-10F1-4351-96C1-D2D50D4BCD67}" srcOrd="0" destOrd="0" presId="urn:microsoft.com/office/officeart/2005/8/layout/list1"/>
    <dgm:cxn modelId="{DB48E365-F358-4481-82A5-49874C216A81}" type="presParOf" srcId="{6A3A34A0-4FF9-4B5F-A021-B07CCE932AC6}" destId="{F29333AA-86C1-49B6-A7F6-1FDFB0B89347}" srcOrd="1" destOrd="0" presId="urn:microsoft.com/office/officeart/2005/8/layout/list1"/>
    <dgm:cxn modelId="{EEEC32D9-4401-43A7-A715-AFCB82F5CD25}" type="presParOf" srcId="{094B5F7D-030C-43FB-ABE9-8DD834689642}" destId="{ED76C63A-7B99-4FE2-ABE7-C936C8679929}" srcOrd="9" destOrd="0" presId="urn:microsoft.com/office/officeart/2005/8/layout/list1"/>
    <dgm:cxn modelId="{FFA6DFFA-2224-4999-9B0D-4B6AA6E834B3}" type="presParOf" srcId="{094B5F7D-030C-43FB-ABE9-8DD834689642}" destId="{01B6E303-636E-49E0-ABEB-A50846121496}" srcOrd="10" destOrd="0" presId="urn:microsoft.com/office/officeart/2005/8/layout/list1"/>
    <dgm:cxn modelId="{0BDA685D-D953-4E93-B750-9769E172F243}" type="presParOf" srcId="{094B5F7D-030C-43FB-ABE9-8DD834689642}" destId="{53A6FF06-17CE-48E6-B630-62723F886E81}" srcOrd="11" destOrd="0" presId="urn:microsoft.com/office/officeart/2005/8/layout/list1"/>
    <dgm:cxn modelId="{F8330E31-ED34-470F-8F30-0A4BEEB20B2A}" type="presParOf" srcId="{094B5F7D-030C-43FB-ABE9-8DD834689642}" destId="{05480BB0-DCCD-4D62-B37D-F6B066FD6986}" srcOrd="12" destOrd="0" presId="urn:microsoft.com/office/officeart/2005/8/layout/list1"/>
    <dgm:cxn modelId="{09BA3B45-E8E4-41A1-98D9-2B4D7A417BEA}" type="presParOf" srcId="{05480BB0-DCCD-4D62-B37D-F6B066FD6986}" destId="{719CCD0E-5A7E-4838-B92B-3FF9D4B8F49A}" srcOrd="0" destOrd="0" presId="urn:microsoft.com/office/officeart/2005/8/layout/list1"/>
    <dgm:cxn modelId="{61941A0E-73C6-49FD-A4BF-47ABE6D61ACA}" type="presParOf" srcId="{05480BB0-DCCD-4D62-B37D-F6B066FD6986}" destId="{A40565E5-6437-41EC-918A-261894CFF9ED}" srcOrd="1" destOrd="0" presId="urn:microsoft.com/office/officeart/2005/8/layout/list1"/>
    <dgm:cxn modelId="{2E7C10FE-44D0-48F8-A161-B85BA9EE27A3}" type="presParOf" srcId="{094B5F7D-030C-43FB-ABE9-8DD834689642}" destId="{46CA3315-7685-4E03-8ED9-39F82F5405BF}" srcOrd="13" destOrd="0" presId="urn:microsoft.com/office/officeart/2005/8/layout/list1"/>
    <dgm:cxn modelId="{989F8BC5-8EFC-4269-8EF6-31924FFD1A74}" type="presParOf" srcId="{094B5F7D-030C-43FB-ABE9-8DD834689642}" destId="{1BCC9AAB-5D23-4192-9281-35FACE97B1DB}" srcOrd="14" destOrd="0" presId="urn:microsoft.com/office/officeart/2005/8/layout/list1"/>
    <dgm:cxn modelId="{6E09BC4F-DB13-4F42-9901-1037C219483B}" type="presParOf" srcId="{094B5F7D-030C-43FB-ABE9-8DD834689642}" destId="{B6503802-A9B9-4FDA-84E7-6281624226D1}" srcOrd="15" destOrd="0" presId="urn:microsoft.com/office/officeart/2005/8/layout/list1"/>
    <dgm:cxn modelId="{BD452860-8F41-4DE8-9D2C-51592258919E}" type="presParOf" srcId="{094B5F7D-030C-43FB-ABE9-8DD834689642}" destId="{B773DD1B-5791-4F44-B84E-216453C270FE}" srcOrd="16" destOrd="0" presId="urn:microsoft.com/office/officeart/2005/8/layout/list1"/>
    <dgm:cxn modelId="{D364D17B-756C-44C1-93CA-AC14B56A84EE}" type="presParOf" srcId="{B773DD1B-5791-4F44-B84E-216453C270FE}" destId="{2EA9C0EA-3F28-497F-A725-974E5F8902D1}" srcOrd="0" destOrd="0" presId="urn:microsoft.com/office/officeart/2005/8/layout/list1"/>
    <dgm:cxn modelId="{C96D20A6-BA8A-4EA9-96AE-4474F2E8DAB1}" type="presParOf" srcId="{B773DD1B-5791-4F44-B84E-216453C270FE}" destId="{BF73105D-F7CB-4EE7-8FCA-E0C07E39F561}" srcOrd="1" destOrd="0" presId="urn:microsoft.com/office/officeart/2005/8/layout/list1"/>
    <dgm:cxn modelId="{63902935-2D51-4FF4-BE26-0940DBF16C43}" type="presParOf" srcId="{094B5F7D-030C-43FB-ABE9-8DD834689642}" destId="{0B37B0B7-3B11-4AA6-80C3-09AAD97AC78B}" srcOrd="17" destOrd="0" presId="urn:microsoft.com/office/officeart/2005/8/layout/list1"/>
    <dgm:cxn modelId="{3CEB44A2-F255-43F5-843C-B0F632A7915B}" type="presParOf" srcId="{094B5F7D-030C-43FB-ABE9-8DD834689642}" destId="{82504705-4C93-40F6-9725-05233A663060}" srcOrd="18" destOrd="0" presId="urn:microsoft.com/office/officeart/2005/8/layout/list1"/>
    <dgm:cxn modelId="{5C09A23E-CA46-4D79-910C-E29E2C9973BA}" type="presParOf" srcId="{094B5F7D-030C-43FB-ABE9-8DD834689642}" destId="{BCB6D731-44CC-46B0-97C2-F1A6830F32C4}" srcOrd="19" destOrd="0" presId="urn:microsoft.com/office/officeart/2005/8/layout/list1"/>
    <dgm:cxn modelId="{E47619E5-62B5-4F2E-9A48-91CE29CC0A0B}" type="presParOf" srcId="{094B5F7D-030C-43FB-ABE9-8DD834689642}" destId="{F052A84F-5574-4F7B-BBA3-FB0F927FD82B}" srcOrd="20" destOrd="0" presId="urn:microsoft.com/office/officeart/2005/8/layout/list1"/>
    <dgm:cxn modelId="{310E27D2-1DE6-44D5-AF1D-EC0889A89AAB}" type="presParOf" srcId="{F052A84F-5574-4F7B-BBA3-FB0F927FD82B}" destId="{9E4A23E8-7DA0-4A80-A91C-B582CF083B7A}" srcOrd="0" destOrd="0" presId="urn:microsoft.com/office/officeart/2005/8/layout/list1"/>
    <dgm:cxn modelId="{AD42E398-A540-45A7-84A3-6CEFDEB08E72}" type="presParOf" srcId="{F052A84F-5574-4F7B-BBA3-FB0F927FD82B}" destId="{B968F408-7CA7-4047-A9F3-4E59A289317F}" srcOrd="1" destOrd="0" presId="urn:microsoft.com/office/officeart/2005/8/layout/list1"/>
    <dgm:cxn modelId="{E2CF6247-167C-425A-B175-DAD147A21C9F}" type="presParOf" srcId="{094B5F7D-030C-43FB-ABE9-8DD834689642}" destId="{6137BB74-DD29-48BF-971C-4CD92B1F2EDB}" srcOrd="21" destOrd="0" presId="urn:microsoft.com/office/officeart/2005/8/layout/list1"/>
    <dgm:cxn modelId="{1BC8C610-459D-4644-A9E6-5F883D7C0B28}" type="presParOf" srcId="{094B5F7D-030C-43FB-ABE9-8DD834689642}" destId="{EFD50B57-726D-4F80-A7CF-14018FE96276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E9E24E7-E1BD-4100-8FFF-78AF4D1BD66E}">
      <dsp:nvSpPr>
        <dsp:cNvPr id="0" name=""/>
        <dsp:cNvSpPr/>
      </dsp:nvSpPr>
      <dsp:spPr>
        <a:xfrm>
          <a:off x="0" y="504056"/>
          <a:ext cx="3984104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61176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6500000"/>
          </a:lightRig>
        </a:scene3d>
        <a:sp3d contourW="12700" prstMaterial="powder">
          <a:bevelT h="50800"/>
          <a:contourClr>
            <a:schemeClr val="lt1">
              <a:alpha val="90000"/>
              <a:hueOff val="0"/>
              <a:satOff val="0"/>
              <a:lumOff val="0"/>
              <a:alphaOff val="0"/>
              <a:tint val="100000"/>
              <a:shade val="100000"/>
              <a:satMod val="100000"/>
            </a:schemeClr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8D3B678-997B-4385-80D9-968226E3D97D}">
      <dsp:nvSpPr>
        <dsp:cNvPr id="0" name=""/>
        <dsp:cNvSpPr/>
      </dsp:nvSpPr>
      <dsp:spPr>
        <a:xfrm>
          <a:off x="199205" y="119439"/>
          <a:ext cx="3594717" cy="53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75000"/>
                <a:satMod val="160000"/>
              </a:schemeClr>
            </a:gs>
            <a:gs pos="62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2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0000"/>
                <a:shade val="100000"/>
                <a:satMod val="140000"/>
              </a:schemeClr>
            </a:gs>
          </a:gsLst>
          <a:lin ang="16200000" scaled="1"/>
        </a:gradFill>
        <a:ln>
          <a:noFill/>
        </a:ln>
        <a:effectLst>
          <a:reflection blurRad="12700" stA="25000" endPos="28000" dist="38100" dir="5400000" sy="-100000" rotWithShape="0"/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>
          <a:bevelT w="139700" h="38100"/>
          <a:contourClr>
            <a:schemeClr val="accent1">
              <a:hueOff val="0"/>
              <a:satOff val="0"/>
              <a:lumOff val="0"/>
              <a:alphaOff val="0"/>
              <a:tint val="100000"/>
              <a:shade val="100000"/>
              <a:satMod val="1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5413" tIns="0" rIns="105413" bIns="0" numCol="1" spcCol="1270" anchor="ctr" anchorCtr="0">
          <a:noAutofit/>
        </a:bodyPr>
        <a:lstStyle/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itchFamily="34" charset="0"/>
              <a:cs typeface="Arial" pitchFamily="34" charset="0"/>
            </a:rPr>
            <a:t>1. Индивидуальная  </a:t>
          </a:r>
          <a:r>
            <a:rPr lang="ru-RU" sz="1200" kern="1200" dirty="0" err="1" smtClean="0">
              <a:latin typeface="Arial" pitchFamily="34" charset="0"/>
              <a:cs typeface="Arial" pitchFamily="34" charset="0"/>
            </a:rPr>
            <a:t>адресованность</a:t>
          </a:r>
          <a:endParaRPr lang="ru-RU" sz="1200" kern="1200" dirty="0">
            <a:latin typeface="Arial" pitchFamily="34" charset="0"/>
            <a:cs typeface="Arial" pitchFamily="34" charset="0"/>
          </a:endParaRPr>
        </a:p>
      </dsp:txBody>
      <dsp:txXfrm>
        <a:off x="199205" y="119439"/>
        <a:ext cx="3594717" cy="531360"/>
      </dsp:txXfrm>
    </dsp:sp>
    <dsp:sp modelId="{B49AF119-6D2F-418D-B2F3-E47A3D038E31}">
      <dsp:nvSpPr>
        <dsp:cNvPr id="0" name=""/>
        <dsp:cNvSpPr/>
      </dsp:nvSpPr>
      <dsp:spPr>
        <a:xfrm>
          <a:off x="0" y="1201599"/>
          <a:ext cx="3984104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61176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6500000"/>
          </a:lightRig>
        </a:scene3d>
        <a:sp3d contourW="12700" prstMaterial="powder">
          <a:bevelT h="50800"/>
          <a:contourClr>
            <a:schemeClr val="lt1">
              <a:alpha val="90000"/>
              <a:hueOff val="0"/>
              <a:satOff val="0"/>
              <a:lumOff val="0"/>
              <a:alphaOff val="0"/>
              <a:tint val="100000"/>
              <a:shade val="100000"/>
              <a:satMod val="100000"/>
            </a:schemeClr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6FD840A-5FF0-414C-B6F9-AFC2C844A1DD}">
      <dsp:nvSpPr>
        <dsp:cNvPr id="0" name=""/>
        <dsp:cNvSpPr/>
      </dsp:nvSpPr>
      <dsp:spPr>
        <a:xfrm>
          <a:off x="199205" y="935919"/>
          <a:ext cx="3594689" cy="53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75000"/>
                <a:satMod val="160000"/>
              </a:schemeClr>
            </a:gs>
            <a:gs pos="62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2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0000"/>
                <a:shade val="100000"/>
                <a:satMod val="140000"/>
              </a:schemeClr>
            </a:gs>
          </a:gsLst>
          <a:lin ang="16200000" scaled="1"/>
        </a:gradFill>
        <a:ln>
          <a:noFill/>
        </a:ln>
        <a:effectLst>
          <a:reflection blurRad="12700" stA="25000" endPos="28000" dist="38100" dir="5400000" sy="-100000" rotWithShape="0"/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>
          <a:bevelT w="139700" h="38100"/>
          <a:contourClr>
            <a:schemeClr val="accent1">
              <a:hueOff val="0"/>
              <a:satOff val="0"/>
              <a:lumOff val="0"/>
              <a:alphaOff val="0"/>
              <a:tint val="100000"/>
              <a:shade val="100000"/>
              <a:satMod val="1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5413" tIns="0" rIns="105413" bIns="0" numCol="1" spcCol="1270" anchor="ctr" anchorCtr="0">
          <a:noAutofit/>
        </a:bodyPr>
        <a:lstStyle/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itchFamily="34" charset="0"/>
              <a:cs typeface="Arial" pitchFamily="34" charset="0"/>
            </a:rPr>
            <a:t>2. Пояснительная записка</a:t>
          </a:r>
          <a:endParaRPr lang="ru-RU" sz="1200" kern="1200" dirty="0">
            <a:latin typeface="Arial" pitchFamily="34" charset="0"/>
            <a:cs typeface="Arial" pitchFamily="34" charset="0"/>
          </a:endParaRPr>
        </a:p>
      </dsp:txBody>
      <dsp:txXfrm>
        <a:off x="199205" y="935919"/>
        <a:ext cx="3594689" cy="531360"/>
      </dsp:txXfrm>
    </dsp:sp>
    <dsp:sp modelId="{01B6E303-636E-49E0-ABEB-A50846121496}">
      <dsp:nvSpPr>
        <dsp:cNvPr id="0" name=""/>
        <dsp:cNvSpPr/>
      </dsp:nvSpPr>
      <dsp:spPr>
        <a:xfrm>
          <a:off x="0" y="1944216"/>
          <a:ext cx="3984104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61176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6500000"/>
          </a:lightRig>
        </a:scene3d>
        <a:sp3d contourW="12700" prstMaterial="powder">
          <a:bevelT h="50800"/>
          <a:contourClr>
            <a:schemeClr val="lt1">
              <a:alpha val="90000"/>
              <a:hueOff val="0"/>
              <a:satOff val="0"/>
              <a:lumOff val="0"/>
              <a:alphaOff val="0"/>
              <a:tint val="100000"/>
              <a:shade val="100000"/>
              <a:satMod val="100000"/>
            </a:schemeClr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29333AA-86C1-49B6-A7F6-1FDFB0B89347}">
      <dsp:nvSpPr>
        <dsp:cNvPr id="0" name=""/>
        <dsp:cNvSpPr/>
      </dsp:nvSpPr>
      <dsp:spPr>
        <a:xfrm>
          <a:off x="199205" y="1752399"/>
          <a:ext cx="3594745" cy="53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75000"/>
                <a:satMod val="160000"/>
              </a:schemeClr>
            </a:gs>
            <a:gs pos="62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2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0000"/>
                <a:shade val="100000"/>
                <a:satMod val="140000"/>
              </a:schemeClr>
            </a:gs>
          </a:gsLst>
          <a:lin ang="16200000" scaled="1"/>
        </a:gradFill>
        <a:ln>
          <a:noFill/>
        </a:ln>
        <a:effectLst>
          <a:reflection blurRad="12700" stA="25000" endPos="28000" dist="38100" dir="5400000" sy="-100000" rotWithShape="0"/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>
          <a:bevelT w="139700" h="38100"/>
          <a:contourClr>
            <a:schemeClr val="accent1">
              <a:hueOff val="0"/>
              <a:satOff val="0"/>
              <a:lumOff val="0"/>
              <a:alphaOff val="0"/>
              <a:tint val="100000"/>
              <a:shade val="100000"/>
              <a:satMod val="1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5413" tIns="0" rIns="105413" bIns="0" numCol="1" spcCol="1270" anchor="ctr" anchorCtr="0">
          <a:noAutofit/>
        </a:bodyPr>
        <a:lstStyle/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itchFamily="34" charset="0"/>
              <a:cs typeface="Arial" pitchFamily="34" charset="0"/>
            </a:rPr>
            <a:t>3. Условия реализации коррекционно-развивающей работы с ребенком</a:t>
          </a:r>
          <a:endParaRPr lang="ru-RU" sz="1200" kern="1200" dirty="0">
            <a:latin typeface="Arial" pitchFamily="34" charset="0"/>
            <a:cs typeface="Arial" pitchFamily="34" charset="0"/>
          </a:endParaRPr>
        </a:p>
      </dsp:txBody>
      <dsp:txXfrm>
        <a:off x="199205" y="1752399"/>
        <a:ext cx="3594745" cy="531360"/>
      </dsp:txXfrm>
    </dsp:sp>
    <dsp:sp modelId="{1BCC9AAB-5D23-4192-9281-35FACE97B1DB}">
      <dsp:nvSpPr>
        <dsp:cNvPr id="0" name=""/>
        <dsp:cNvSpPr/>
      </dsp:nvSpPr>
      <dsp:spPr>
        <a:xfrm>
          <a:off x="0" y="2834560"/>
          <a:ext cx="3984104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61176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6500000"/>
          </a:lightRig>
        </a:scene3d>
        <a:sp3d contourW="12700" prstMaterial="powder">
          <a:bevelT h="50800"/>
          <a:contourClr>
            <a:schemeClr val="lt1">
              <a:alpha val="90000"/>
              <a:hueOff val="0"/>
              <a:satOff val="0"/>
              <a:lumOff val="0"/>
              <a:alphaOff val="0"/>
              <a:tint val="100000"/>
              <a:shade val="100000"/>
              <a:satMod val="100000"/>
            </a:schemeClr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40565E5-6437-41EC-918A-261894CFF9ED}">
      <dsp:nvSpPr>
        <dsp:cNvPr id="0" name=""/>
        <dsp:cNvSpPr/>
      </dsp:nvSpPr>
      <dsp:spPr>
        <a:xfrm>
          <a:off x="199205" y="2568879"/>
          <a:ext cx="3594717" cy="53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75000"/>
                <a:satMod val="160000"/>
              </a:schemeClr>
            </a:gs>
            <a:gs pos="62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2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0000"/>
                <a:shade val="100000"/>
                <a:satMod val="140000"/>
              </a:schemeClr>
            </a:gs>
          </a:gsLst>
          <a:lin ang="16200000" scaled="1"/>
        </a:gradFill>
        <a:ln>
          <a:noFill/>
        </a:ln>
        <a:effectLst>
          <a:reflection blurRad="12700" stA="25000" endPos="28000" dist="38100" dir="5400000" sy="-100000" rotWithShape="0"/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>
          <a:bevelT w="139700" h="38100"/>
          <a:contourClr>
            <a:schemeClr val="accent1">
              <a:hueOff val="0"/>
              <a:satOff val="0"/>
              <a:lumOff val="0"/>
              <a:alphaOff val="0"/>
              <a:tint val="100000"/>
              <a:shade val="100000"/>
              <a:satMod val="1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5413" tIns="0" rIns="105413" bIns="0" numCol="1" spcCol="1270" anchor="ctr" anchorCtr="0">
          <a:noAutofit/>
        </a:bodyPr>
        <a:lstStyle/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itchFamily="34" charset="0"/>
              <a:cs typeface="Arial" pitchFamily="34" charset="0"/>
            </a:rPr>
            <a:t>4. Содержание индивидуального образовательного маршрута по реализуемым образовательным областям</a:t>
          </a:r>
          <a:endParaRPr lang="ru-RU" sz="1200" kern="1200" dirty="0">
            <a:latin typeface="Arial" pitchFamily="34" charset="0"/>
            <a:cs typeface="Arial" pitchFamily="34" charset="0"/>
          </a:endParaRPr>
        </a:p>
      </dsp:txBody>
      <dsp:txXfrm>
        <a:off x="199205" y="2568879"/>
        <a:ext cx="3594717" cy="531360"/>
      </dsp:txXfrm>
    </dsp:sp>
    <dsp:sp modelId="{82504705-4C93-40F6-9725-05233A663060}">
      <dsp:nvSpPr>
        <dsp:cNvPr id="0" name=""/>
        <dsp:cNvSpPr/>
      </dsp:nvSpPr>
      <dsp:spPr>
        <a:xfrm>
          <a:off x="0" y="3651040"/>
          <a:ext cx="3984104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61176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6500000"/>
          </a:lightRig>
        </a:scene3d>
        <a:sp3d contourW="12700" prstMaterial="powder">
          <a:bevelT h="50800"/>
          <a:contourClr>
            <a:schemeClr val="lt1">
              <a:alpha val="90000"/>
              <a:hueOff val="0"/>
              <a:satOff val="0"/>
              <a:lumOff val="0"/>
              <a:alphaOff val="0"/>
              <a:tint val="100000"/>
              <a:shade val="100000"/>
              <a:satMod val="100000"/>
            </a:schemeClr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F73105D-F7CB-4EE7-8FCA-E0C07E39F561}">
      <dsp:nvSpPr>
        <dsp:cNvPr id="0" name=""/>
        <dsp:cNvSpPr/>
      </dsp:nvSpPr>
      <dsp:spPr>
        <a:xfrm>
          <a:off x="199205" y="3385360"/>
          <a:ext cx="3594689" cy="53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75000"/>
                <a:satMod val="160000"/>
              </a:schemeClr>
            </a:gs>
            <a:gs pos="62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2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0000"/>
                <a:shade val="100000"/>
                <a:satMod val="140000"/>
              </a:schemeClr>
            </a:gs>
          </a:gsLst>
          <a:lin ang="16200000" scaled="1"/>
        </a:gradFill>
        <a:ln>
          <a:noFill/>
        </a:ln>
        <a:effectLst>
          <a:reflection blurRad="12700" stA="25000" endPos="28000" dist="38100" dir="5400000" sy="-100000" rotWithShape="0"/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>
          <a:bevelT w="139700" h="38100"/>
          <a:contourClr>
            <a:schemeClr val="accent1">
              <a:hueOff val="0"/>
              <a:satOff val="0"/>
              <a:lumOff val="0"/>
              <a:alphaOff val="0"/>
              <a:tint val="100000"/>
              <a:shade val="100000"/>
              <a:satMod val="1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5413" tIns="0" rIns="105413" bIns="0" numCol="1" spcCol="1270" anchor="ctr" anchorCtr="0">
          <a:noAutofit/>
        </a:bodyPr>
        <a:lstStyle/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itchFamily="34" charset="0"/>
              <a:cs typeface="Arial" pitchFamily="34" charset="0"/>
            </a:rPr>
            <a:t>5. Взаимодействие с семьей воспитанника включение в образовательный процесс)</a:t>
          </a:r>
          <a:endParaRPr lang="ru-RU" sz="1200" kern="1200" dirty="0">
            <a:latin typeface="Arial" pitchFamily="34" charset="0"/>
            <a:cs typeface="Arial" pitchFamily="34" charset="0"/>
          </a:endParaRPr>
        </a:p>
      </dsp:txBody>
      <dsp:txXfrm>
        <a:off x="199205" y="3385360"/>
        <a:ext cx="3594689" cy="531360"/>
      </dsp:txXfrm>
    </dsp:sp>
    <dsp:sp modelId="{EFD50B57-726D-4F80-A7CF-14018FE96276}">
      <dsp:nvSpPr>
        <dsp:cNvPr id="0" name=""/>
        <dsp:cNvSpPr/>
      </dsp:nvSpPr>
      <dsp:spPr>
        <a:xfrm>
          <a:off x="0" y="4467520"/>
          <a:ext cx="3984104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61176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6500000"/>
          </a:lightRig>
        </a:scene3d>
        <a:sp3d contourW="12700" prstMaterial="powder">
          <a:bevelT h="50800"/>
          <a:contourClr>
            <a:schemeClr val="lt1">
              <a:alpha val="90000"/>
              <a:hueOff val="0"/>
              <a:satOff val="0"/>
              <a:lumOff val="0"/>
              <a:alphaOff val="0"/>
              <a:tint val="100000"/>
              <a:shade val="100000"/>
              <a:satMod val="100000"/>
            </a:schemeClr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968F408-7CA7-4047-A9F3-4E59A289317F}">
      <dsp:nvSpPr>
        <dsp:cNvPr id="0" name=""/>
        <dsp:cNvSpPr/>
      </dsp:nvSpPr>
      <dsp:spPr>
        <a:xfrm>
          <a:off x="256763" y="4201840"/>
          <a:ext cx="3547223" cy="53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75000"/>
                <a:satMod val="160000"/>
              </a:schemeClr>
            </a:gs>
            <a:gs pos="62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2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0000"/>
                <a:shade val="100000"/>
                <a:satMod val="140000"/>
              </a:schemeClr>
            </a:gs>
          </a:gsLst>
          <a:lin ang="16200000" scaled="1"/>
        </a:gradFill>
        <a:ln>
          <a:noFill/>
        </a:ln>
        <a:effectLst>
          <a:reflection blurRad="12700" stA="25000" endPos="28000" dist="38100" dir="5400000" sy="-100000" rotWithShape="0"/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>
          <a:bevelT w="139700" h="38100"/>
          <a:contourClr>
            <a:schemeClr val="accent1">
              <a:hueOff val="0"/>
              <a:satOff val="0"/>
              <a:lumOff val="0"/>
              <a:alphaOff val="0"/>
              <a:tint val="100000"/>
              <a:shade val="100000"/>
              <a:satMod val="1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5413" tIns="0" rIns="105413" bIns="0" numCol="1" spcCol="1270" anchor="ctr" anchorCtr="0">
          <a:noAutofit/>
        </a:bodyPr>
        <a:lstStyle/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itchFamily="34" charset="0"/>
              <a:cs typeface="Arial" pitchFamily="34" charset="0"/>
            </a:rPr>
            <a:t>6. Заключения, рекомендации</a:t>
          </a:r>
          <a:endParaRPr lang="ru-RU" sz="1200" kern="1200" dirty="0">
            <a:latin typeface="Arial" pitchFamily="34" charset="0"/>
            <a:cs typeface="Arial" pitchFamily="34" charset="0"/>
          </a:endParaRPr>
        </a:p>
      </dsp:txBody>
      <dsp:txXfrm>
        <a:off x="256763" y="4201840"/>
        <a:ext cx="3547223" cy="5313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01.09.2016</a:t>
            </a:fld>
            <a:endParaRPr lang="ru-RU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83307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01.09.2016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06272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01.09.2016</a:t>
            </a:fld>
            <a:endParaRPr lang="ru-RU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96503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9"/>
            <a:ext cx="9142859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9"/>
            <a:ext cx="9142859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9"/>
            <a:ext cx="9142859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3" y="5094578"/>
            <a:ext cx="6194067" cy="925224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7" y="3606801"/>
            <a:ext cx="7577815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01.09.2016</a:t>
            </a:fld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77594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>
            <a:lumMod val="40000"/>
            <a:lumOff val="60000"/>
            <a:alpha val="9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6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/>
              <a:pPr/>
              <a:t>01.09.2016</a:t>
            </a:fld>
            <a:endParaRPr lang="ru-RU" dirty="0"/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8586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13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4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3.jpeg"/><Relationship Id="rId7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jpeg"/><Relationship Id="rId18" Type="http://schemas.openxmlformats.org/officeDocument/2006/relationships/image" Target="../media/image72.jpeg"/><Relationship Id="rId3" Type="http://schemas.openxmlformats.org/officeDocument/2006/relationships/image" Target="../media/image12.png"/><Relationship Id="rId21" Type="http://schemas.openxmlformats.org/officeDocument/2006/relationships/image" Target="../media/image75.jpeg"/><Relationship Id="rId7" Type="http://schemas.openxmlformats.org/officeDocument/2006/relationships/image" Target="../media/image61.jpeg"/><Relationship Id="rId12" Type="http://schemas.openxmlformats.org/officeDocument/2006/relationships/image" Target="../media/image66.jpeg"/><Relationship Id="rId17" Type="http://schemas.openxmlformats.org/officeDocument/2006/relationships/image" Target="../media/image71.jpeg"/><Relationship Id="rId2" Type="http://schemas.openxmlformats.org/officeDocument/2006/relationships/image" Target="../media/image10.png"/><Relationship Id="rId16" Type="http://schemas.openxmlformats.org/officeDocument/2006/relationships/image" Target="../media/image70.jpeg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11" Type="http://schemas.openxmlformats.org/officeDocument/2006/relationships/image" Target="../media/image65.jpeg"/><Relationship Id="rId5" Type="http://schemas.openxmlformats.org/officeDocument/2006/relationships/image" Target="../media/image13.png"/><Relationship Id="rId15" Type="http://schemas.openxmlformats.org/officeDocument/2006/relationships/image" Target="../media/image69.jpeg"/><Relationship Id="rId10" Type="http://schemas.openxmlformats.org/officeDocument/2006/relationships/image" Target="../media/image64.jpeg"/><Relationship Id="rId19" Type="http://schemas.openxmlformats.org/officeDocument/2006/relationships/image" Target="../media/image73.jpeg"/><Relationship Id="rId4" Type="http://schemas.openxmlformats.org/officeDocument/2006/relationships/image" Target="../media/image59.jpeg"/><Relationship Id="rId9" Type="http://schemas.openxmlformats.org/officeDocument/2006/relationships/image" Target="../media/image63.jpeg"/><Relationship Id="rId14" Type="http://schemas.openxmlformats.org/officeDocument/2006/relationships/image" Target="../media/image6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12.png"/><Relationship Id="rId7" Type="http://schemas.openxmlformats.org/officeDocument/2006/relationships/image" Target="../media/image7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13.png"/><Relationship Id="rId4" Type="http://schemas.openxmlformats.org/officeDocument/2006/relationships/image" Target="../media/image76.jpeg"/><Relationship Id="rId9" Type="http://schemas.openxmlformats.org/officeDocument/2006/relationships/image" Target="../media/image8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12.png"/><Relationship Id="rId7" Type="http://schemas.openxmlformats.org/officeDocument/2006/relationships/image" Target="../media/image8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png"/><Relationship Id="rId4" Type="http://schemas.openxmlformats.org/officeDocument/2006/relationships/image" Target="../media/image13.png"/><Relationship Id="rId9" Type="http://schemas.openxmlformats.org/officeDocument/2006/relationships/image" Target="../media/image8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gif"/><Relationship Id="rId5" Type="http://schemas.openxmlformats.org/officeDocument/2006/relationships/oleObject" Target="../embeddings/_________Microsoft_Office_Word_97_-_20031.doc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2.png"/><Relationship Id="rId7" Type="http://schemas.openxmlformats.org/officeDocument/2006/relationships/diagramLayout" Target="../diagrams/layout1.xml"/><Relationship Id="rId12" Type="http://schemas.openxmlformats.org/officeDocument/2006/relationships/image" Target="../media/image2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11" Type="http://schemas.openxmlformats.org/officeDocument/2006/relationships/image" Target="../media/image21.jpeg"/><Relationship Id="rId5" Type="http://schemas.openxmlformats.org/officeDocument/2006/relationships/image" Target="../media/image13.png"/><Relationship Id="rId10" Type="http://schemas.microsoft.com/office/2007/relationships/diagramDrawing" Target="../diagrams/drawing1.xml"/><Relationship Id="rId4" Type="http://schemas.openxmlformats.org/officeDocument/2006/relationships/image" Target="../media/image20.png"/><Relationship Id="rId9" Type="http://schemas.openxmlformats.org/officeDocument/2006/relationships/diagramColors" Target="../diagrams/colors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2.png"/><Relationship Id="rId7" Type="http://schemas.openxmlformats.org/officeDocument/2006/relationships/image" Target="../media/image2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3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32.jpe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/>
          <a:srcRect/>
          <a:stretch/>
        </p:blipFill>
        <p:spPr>
          <a:xfrm>
            <a:off x="395536" y="188640"/>
            <a:ext cx="1832597" cy="199057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2" y="4077073"/>
            <a:ext cx="3097899" cy="18286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116632"/>
            <a:ext cx="1578077" cy="10169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9"/>
            <a:ext cx="9144000" cy="51982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907704" y="134635"/>
            <a:ext cx="547260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Государственное бюджетное дошкольное образовательное учреждение детский сад №4 комбинированного вида Кронштадтского района </a:t>
            </a:r>
          </a:p>
          <a:p>
            <a:pPr algn="ctr"/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Санкт-Петербурга</a:t>
            </a: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1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2852936"/>
            <a:ext cx="5250925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«Наши общие возможности – наши общие результаты»</a:t>
            </a:r>
            <a:endParaRPr lang="ru-RU" sz="2000" dirty="0" smtClean="0">
              <a:solidFill>
                <a:schemeClr val="accent4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ru-RU" dirty="0">
              <a:solidFill>
                <a:schemeClr val="accent4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16016" y="4774680"/>
            <a:ext cx="42359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Нефедова Ольга Сергеевна, </a:t>
            </a:r>
          </a:p>
          <a:p>
            <a:pPr algn="r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учитель-логопед </a:t>
            </a:r>
            <a:endParaRPr lang="ru-RU" b="1" dirty="0" smtClean="0">
              <a:solidFill>
                <a:schemeClr val="tx2">
                  <a:lumMod val="75000"/>
                </a:schemeClr>
              </a:solidFill>
              <a:latin typeface="+mj-lt"/>
            </a:endParaRPr>
          </a:p>
          <a:p>
            <a:pPr algn="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высшей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квалификационной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категории</a:t>
            </a:r>
            <a:endParaRPr lang="ru-RU" sz="2000" b="1" dirty="0" smtClean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348880"/>
            <a:ext cx="1632179" cy="22348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43489860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\Pictures\ммм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23528" y="1484784"/>
            <a:ext cx="1872208" cy="30116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L:\Новая папка\IMG_45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3501008"/>
            <a:ext cx="3049741" cy="22873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88640"/>
            <a:ext cx="1333922" cy="99154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96136" y="3861048"/>
            <a:ext cx="3153725" cy="23555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339752" y="1412776"/>
            <a:ext cx="669674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Удобство ИКТ ( в т. ч. mimio) в том, что ребенок, взяв в руки специальный стилус, имеет возможность делать зарисовки, выделять, передвигать, нажимать, управлять и всё это происходит в игровой форме. У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ребенка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развивается умение работать с различными типами информации с разным уровнем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сложности в соответствии с его психофизическими возможностями и потребностями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979712" y="188640"/>
            <a:ext cx="518457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Информационно-коммуникационные технологии </a:t>
            </a:r>
          </a:p>
          <a:p>
            <a:pPr algn="ctr"/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в инклюзивном образовании</a:t>
            </a:r>
            <a:endParaRPr lang="ru-RU" sz="2200" dirty="0"/>
          </a:p>
        </p:txBody>
      </p:sp>
      <p:pic>
        <p:nvPicPr>
          <p:cNvPr id="10" name="Picture 3" descr="C:\Users\Нефёдовы\Desktop\Презентация11\Безымянный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24330" y="188640"/>
            <a:ext cx="1619670" cy="12864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475656" y="260648"/>
            <a:ext cx="586314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200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Банк заданий </a:t>
            </a:r>
          </a:p>
          <a:p>
            <a:pPr algn="ctr"/>
            <a:r>
              <a:rPr lang="ru-RU" sz="2200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с разными уровнями сложности </a:t>
            </a:r>
          </a:p>
          <a:p>
            <a:pPr algn="ctr"/>
            <a:r>
              <a:rPr lang="ru-RU" sz="2200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для организации детской деятельности </a:t>
            </a:r>
            <a:endParaRPr lang="ru-RU" sz="2200" b="1" dirty="0"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88640"/>
            <a:ext cx="1333922" cy="99154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572000" y="4581128"/>
            <a:ext cx="424847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Разрабатывается банк заданий разного уровня сложности, в соответствии с индивидуальным образовательным маршрутом ребенка по освоению АОП ДО</a:t>
            </a:r>
            <a:endParaRPr lang="ru-RU" sz="2000" dirty="0"/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179512" y="2780928"/>
            <a:ext cx="4138492" cy="2880320"/>
          </a:xfrm>
          <a:prstGeom prst="round2DiagRect">
            <a:avLst/>
          </a:prstGeom>
          <a:blipFill>
            <a:blip r:embed="rId4" cstate="print"/>
            <a:stretch>
              <a:fillRect/>
            </a:stretch>
          </a:blipFill>
          <a:ln w="88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4499992" y="1772816"/>
            <a:ext cx="4320480" cy="2592288"/>
          </a:xfrm>
          <a:prstGeom prst="round2DiagRect">
            <a:avLst/>
          </a:prstGeom>
          <a:blipFill>
            <a:blip r:embed="rId5" cstate="print"/>
            <a:stretch>
              <a:fillRect/>
            </a:stretch>
          </a:blipFill>
          <a:ln w="88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3" descr="C:\Users\Нефёдовы\Desktop\Презентация11\Безымянный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24330" y="260648"/>
            <a:ext cx="1619670" cy="1286481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323528" y="1844824"/>
            <a:ext cx="42484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Образование ребенка на волне успеха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332656"/>
            <a:ext cx="69847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Проектирование образовательной деятельности </a:t>
            </a:r>
          </a:p>
          <a:p>
            <a:pPr algn="ctr"/>
            <a:r>
              <a:rPr lang="ru-RU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с использованием образовательных технологий </a:t>
            </a:r>
          </a:p>
          <a:p>
            <a:pPr algn="ctr"/>
            <a:r>
              <a:rPr lang="ru-RU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деятельностного типа</a:t>
            </a:r>
            <a:endParaRPr lang="ru-RU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140560"/>
            <a:ext cx="1333922" cy="9915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2267744" y="1418293"/>
            <a:ext cx="667649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Проектный метод с «банком заданий» как вид взаимодействия воспитанников, педагога и семьи, содействует гармонизации взаимоотношений детей и взрослых, сплочению детско-родительского коллектива, изменению родительской позиции в отношении к «особым детям».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8" name="Picture 4" descr="C:\Users\Нефёдовы\Desktop\Презентация11\Слайд4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412776"/>
            <a:ext cx="2016224" cy="2781445"/>
          </a:xfrm>
          <a:prstGeom prst="rect">
            <a:avLst/>
          </a:prstGeom>
          <a:noFill/>
        </p:spPr>
      </p:pic>
      <p:pic>
        <p:nvPicPr>
          <p:cNvPr id="21" name="Picture 2" descr="C:\Users\Нефёдовы\Desktop\Презентация11\Слайд1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1760" y="3068960"/>
            <a:ext cx="1982825" cy="2808311"/>
          </a:xfrm>
          <a:prstGeom prst="rect">
            <a:avLst/>
          </a:prstGeom>
          <a:noFill/>
          <a:ln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</p:pic>
      <p:pic>
        <p:nvPicPr>
          <p:cNvPr id="6149" name="Picture 5" descr="C:\Users\Нефёдовы\Desktop\Презентация11\Слайд3-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20272" y="3068960"/>
            <a:ext cx="1926581" cy="2736304"/>
          </a:xfrm>
          <a:prstGeom prst="rect">
            <a:avLst/>
          </a:prstGeom>
          <a:noFill/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8" y="3573016"/>
            <a:ext cx="1947935" cy="2808312"/>
          </a:xfrm>
          <a:prstGeom prst="rect">
            <a:avLst/>
          </a:prstGeom>
          <a:ln w="31750">
            <a:gradFill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5400000" scaled="0"/>
            </a:gradFill>
          </a:ln>
        </p:spPr>
      </p:pic>
      <p:pic>
        <p:nvPicPr>
          <p:cNvPr id="11" name="Picture 3" descr="C:\Users\Нефёдовы\Desktop\Презентация11\Безымянный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24330" y="188640"/>
            <a:ext cx="1619670" cy="12864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9070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589" y="44624"/>
            <a:ext cx="1333922" cy="991549"/>
          </a:xfrm>
          <a:prstGeom prst="rect">
            <a:avLst/>
          </a:prstGeom>
        </p:spPr>
      </p:pic>
      <p:pic>
        <p:nvPicPr>
          <p:cNvPr id="1026" name="Picture 2" descr="C:\Users\Admin\Desktop\фото разные\осенины 2013 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881932"/>
            <a:ext cx="3582581" cy="26942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1027" name="Picture 3" descr="C:\Users\Admin\Desktop\фото разные\Изображение 1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9982728" y="-12988824"/>
            <a:ext cx="15605126" cy="11704638"/>
          </a:xfrm>
          <a:prstGeom prst="rect">
            <a:avLst/>
          </a:prstGeom>
          <a:noFill/>
        </p:spPr>
      </p:pic>
      <p:pic>
        <p:nvPicPr>
          <p:cNvPr id="13" name="Picture 5" descr="C:\Users\Admin\Desktop\для нефедовой\IMG_45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9800" y="1916832"/>
            <a:ext cx="3508753" cy="26942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9218" name="Picture 2" descr="C:\Users\User\Documents\Новая папка\IMG_455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841535"/>
            <a:ext cx="3336347" cy="24919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1259632" y="476672"/>
            <a:ext cx="6336704" cy="114300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Взаимодействие с семьей – одно из важнейших направлений деятельности учителя-логопеда </a:t>
            </a:r>
            <a:br>
              <a:rPr lang="ru-RU" sz="2000" b="1" dirty="0" smtClean="0"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в системе психолого-педагогического сопровождения ребенка 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3" descr="C:\Users\Нефёдовы\Desktop\Презентация11\Безымянный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77125" y="260648"/>
            <a:ext cx="1666875" cy="13239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87559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596" y="214290"/>
            <a:ext cx="1333922" cy="9915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7704" y="332656"/>
            <a:ext cx="507882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Включенность родителей </a:t>
            </a:r>
          </a:p>
          <a:p>
            <a:pPr algn="ctr"/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в образовательную деятельность </a:t>
            </a:r>
          </a:p>
          <a:p>
            <a:pPr algn="ctr"/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по реализации АОП ДО </a:t>
            </a:r>
          </a:p>
        </p:txBody>
      </p:sp>
      <p:pic>
        <p:nvPicPr>
          <p:cNvPr id="11266" name="Picture 2" descr="C:\Users\User\Pictures\ййй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4065" y="2276872"/>
            <a:ext cx="3786187" cy="30670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User\Pictures\ууу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242594"/>
            <a:ext cx="3786187" cy="30718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Нефёдовы\Desktop\Презентация11\Безымянный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77125" y="260648"/>
            <a:ext cx="1666875" cy="13239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87559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596" y="214290"/>
            <a:ext cx="1333922" cy="9915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50990" y="476672"/>
            <a:ext cx="52982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Тренинги для семей воспитанников </a:t>
            </a:r>
          </a:p>
          <a:p>
            <a:pPr algn="ctr"/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 речевому развитию ребенка</a:t>
            </a:r>
          </a:p>
        </p:txBody>
      </p:sp>
      <p:pic>
        <p:nvPicPr>
          <p:cNvPr id="10242" name="Picture 2" descr="C:\Users\User\Pictures\ттртрр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3290264" cy="22344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User\Pictures\рнпнп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436096" y="1700808"/>
            <a:ext cx="3195329" cy="2396497"/>
          </a:xfrm>
          <a:prstGeom prst="round2DiagRect">
            <a:avLst>
              <a:gd name="adj1" fmla="val 16667"/>
              <a:gd name="adj2" fmla="val 0"/>
            </a:avLst>
          </a:prstGeom>
          <a:blipFill>
            <a:blip r:embed="rId5" cstate="print"/>
            <a:stretch>
              <a:fillRect/>
            </a:stretch>
          </a:blipFill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10245" name="Picture 5" descr="C:\Users\User\Pictures\ргнгн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077072"/>
            <a:ext cx="3283843" cy="23109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148064" y="4365104"/>
            <a:ext cx="367240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Игровые тренинги позволяют включить  родителей непосредственно в процесс обучения, воспитания и развития своего ребенка. </a:t>
            </a:r>
            <a:endParaRPr lang="ru-RU" dirty="0"/>
          </a:p>
        </p:txBody>
      </p:sp>
      <p:pic>
        <p:nvPicPr>
          <p:cNvPr id="11" name="Picture 3" descr="C:\Users\Нефёдовы\Desktop\Презентация11\Безымянный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24330" y="260648"/>
            <a:ext cx="1619670" cy="12864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87559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88640"/>
            <a:ext cx="1333922" cy="99154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131840" y="1340768"/>
            <a:ext cx="5904656" cy="3255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sz="2000" dirty="0" smtClean="0">
                <a:latin typeface="Arial"/>
                <a:ea typeface="Times New Roman"/>
                <a:cs typeface="Times New Roman"/>
              </a:rPr>
              <a:t>Моя деятельность по </a:t>
            </a:r>
            <a:r>
              <a:rPr lang="ru-RU" sz="2000" dirty="0">
                <a:latin typeface="Arial"/>
                <a:ea typeface="Times New Roman"/>
                <a:cs typeface="Times New Roman"/>
              </a:rPr>
              <a:t>отработке модели инклюзивного образования доказывает, что это возможно, что от этого выигрывают обе стороны. И при этом, еще неизвестно, которая больше — ребенок с </a:t>
            </a:r>
            <a:r>
              <a:rPr lang="ru-RU" sz="2000" dirty="0" smtClean="0">
                <a:latin typeface="Arial"/>
                <a:ea typeface="Times New Roman"/>
                <a:cs typeface="Times New Roman"/>
              </a:rPr>
              <a:t>особыми образовательными потребностями</a:t>
            </a:r>
            <a:r>
              <a:rPr lang="ru-RU" sz="2000" dirty="0">
                <a:latin typeface="Arial"/>
                <a:ea typeface="Times New Roman"/>
                <a:cs typeface="Times New Roman"/>
              </a:rPr>
              <a:t>, которому это крайне необходимо, или обычные дети, </a:t>
            </a:r>
            <a:r>
              <a:rPr lang="ru-RU" sz="2000" dirty="0" smtClean="0">
                <a:latin typeface="Arial"/>
                <a:ea typeface="Times New Roman"/>
                <a:cs typeface="Times New Roman"/>
              </a:rPr>
              <a:t>которые </a:t>
            </a:r>
            <a:r>
              <a:rPr lang="ru-RU" sz="2000" dirty="0">
                <a:latin typeface="Arial"/>
                <a:ea typeface="Times New Roman"/>
                <a:cs typeface="Times New Roman"/>
              </a:rPr>
              <a:t>получают уроки толерантности </a:t>
            </a:r>
            <a:endParaRPr lang="ru-RU" sz="2000" dirty="0" smtClean="0">
              <a:latin typeface="Arial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</a:pPr>
            <a:r>
              <a:rPr lang="ru-RU" sz="2000" dirty="0" smtClean="0">
                <a:latin typeface="Arial"/>
                <a:ea typeface="Times New Roman"/>
                <a:cs typeface="Times New Roman"/>
              </a:rPr>
              <a:t>и </a:t>
            </a:r>
            <a:r>
              <a:rPr lang="ru-RU" sz="2000" dirty="0">
                <a:latin typeface="Arial"/>
                <a:ea typeface="Times New Roman"/>
                <a:cs typeface="Times New Roman"/>
              </a:rPr>
              <a:t>доброты.</a:t>
            </a:r>
            <a:endParaRPr lang="ru-RU" sz="20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19672" y="332656"/>
            <a:ext cx="571723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atin typeface="Arial"/>
                <a:ea typeface="Times New Roman"/>
              </a:rPr>
              <a:t>Нет </a:t>
            </a:r>
            <a:r>
              <a:rPr lang="ru-RU" sz="2200" b="1" dirty="0">
                <a:latin typeface="Arial"/>
                <a:ea typeface="Times New Roman"/>
              </a:rPr>
              <a:t>ничего невозможного, </a:t>
            </a:r>
            <a:endParaRPr lang="ru-RU" sz="2200" b="1" dirty="0" smtClean="0">
              <a:latin typeface="Arial"/>
              <a:ea typeface="Times New Roman"/>
            </a:endParaRPr>
          </a:p>
          <a:p>
            <a:pPr algn="ctr"/>
            <a:r>
              <a:rPr lang="ru-RU" sz="2200" b="1" dirty="0" smtClean="0">
                <a:latin typeface="Arial"/>
                <a:ea typeface="Times New Roman"/>
              </a:rPr>
              <a:t>просто </a:t>
            </a:r>
            <a:r>
              <a:rPr lang="ru-RU" sz="2200" b="1" dirty="0">
                <a:latin typeface="Arial"/>
                <a:ea typeface="Times New Roman"/>
              </a:rPr>
              <a:t>на невозможное требуется больше сил и </a:t>
            </a:r>
            <a:r>
              <a:rPr lang="ru-RU" sz="2200" b="1" dirty="0" smtClean="0">
                <a:latin typeface="Arial"/>
                <a:ea typeface="Times New Roman"/>
              </a:rPr>
              <a:t>усилий</a:t>
            </a:r>
            <a:endParaRPr lang="ru-RU" sz="2200" dirty="0">
              <a:effectLst/>
            </a:endParaRPr>
          </a:p>
        </p:txBody>
      </p:sp>
      <p:pic>
        <p:nvPicPr>
          <p:cNvPr id="2052" name="Picture 4" descr="E:\фото и музыка к семинару по инклюзии\финальный фильм\IMG_44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6962" y="4005064"/>
            <a:ext cx="2745647" cy="20507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:\фото и музыка к семинару по инклюзии\мы дети солнца\осенины 2013 0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6962" y="1700808"/>
            <a:ext cx="2796959" cy="20977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E:\фото и музыка к семинару по инклюзии\финальный фильм\IMG_446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5" y="4293096"/>
            <a:ext cx="3012945" cy="19442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D:\Старый диск D\Оля\конкурс Нефедова\фотоколлаж\Презентация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96336" y="260648"/>
            <a:ext cx="1547664" cy="12712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6654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13314" name="Picture 2" descr="D:\Старый диск D\Оля\конкурс Нефедова\фотоколлаж\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4" name="Рисунок 3" descr="http://cdn4.files.rzn.info/data/image/newsadd/base/2012/10/80778_508a575b5801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2" y="0"/>
            <a:ext cx="1672864" cy="1313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likeschool.edusite.su/images/cms/data/prochie/inklyu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5719864"/>
            <a:ext cx="1656184" cy="6049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66654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88640"/>
            <a:ext cx="1333922" cy="991549"/>
          </a:xfrm>
          <a:prstGeom prst="rect">
            <a:avLst/>
          </a:prstGeom>
        </p:spPr>
      </p:pic>
      <p:pic>
        <p:nvPicPr>
          <p:cNvPr id="7170" name="Picture 2" descr="D:\Старый диск D\Оля\конкурс Нефедова\скрины\0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4" y="1360066"/>
            <a:ext cx="1619673" cy="1143649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699792" y="1700808"/>
            <a:ext cx="40324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 smtClean="0">
                <a:solidFill>
                  <a:prstClr val="black"/>
                </a:solidFill>
                <a:latin typeface="Arial"/>
                <a:ea typeface="Times New Roman"/>
              </a:rPr>
              <a:t> 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527377" y="1303339"/>
            <a:ext cx="54818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 smtClean="0">
                <a:solidFill>
                  <a:prstClr val="black"/>
                </a:solidFill>
                <a:latin typeface="Arial"/>
                <a:ea typeface="Times New Roman"/>
              </a:rPr>
              <a:t> - </a:t>
            </a:r>
            <a:r>
              <a:rPr lang="ru-RU" sz="1400" dirty="0" smtClean="0">
                <a:solidFill>
                  <a:prstClr val="black"/>
                </a:solidFill>
                <a:latin typeface="Arial"/>
                <a:ea typeface="Times New Roman"/>
              </a:rPr>
              <a:t>Финалист конкурса инновационных продуктов «Петербургская школа 2020» в составе творческой группы ДОО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008704" y="426392"/>
            <a:ext cx="46063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400" b="1" dirty="0">
                <a:solidFill>
                  <a:prstClr val="black"/>
                </a:solidFill>
                <a:latin typeface="Arial"/>
              </a:rPr>
              <a:t>Успехи, достижения, </a:t>
            </a:r>
            <a:r>
              <a:rPr lang="ru-RU" sz="2400" b="1" dirty="0" smtClean="0">
                <a:solidFill>
                  <a:prstClr val="black"/>
                </a:solidFill>
                <a:latin typeface="Arial"/>
              </a:rPr>
              <a:t>победы</a:t>
            </a:r>
          </a:p>
          <a:p>
            <a:pPr lvl="0" algn="ctr"/>
            <a:endParaRPr lang="ru-RU" sz="2400" dirty="0">
              <a:solidFill>
                <a:prstClr val="black"/>
              </a:solidFill>
            </a:endParaRPr>
          </a:p>
        </p:txBody>
      </p:sp>
      <p:pic>
        <p:nvPicPr>
          <p:cNvPr id="12" name="Picture 3" descr="C:\Users\Нефёдовы\Desktop\Презентация11\Безымянный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4" y="260648"/>
            <a:ext cx="1403646" cy="1114896"/>
          </a:xfrm>
          <a:prstGeom prst="rect">
            <a:avLst/>
          </a:prstGeom>
          <a:noFill/>
        </p:spPr>
      </p:pic>
      <p:pic>
        <p:nvPicPr>
          <p:cNvPr id="5" name="Picture 2" descr="C:\Users\Нефёдовы\Desktop\Презентация11\lTejakGyq4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8224" y="2074554"/>
            <a:ext cx="1656184" cy="1236962"/>
          </a:xfrm>
          <a:prstGeom prst="rect">
            <a:avLst/>
          </a:prstGeom>
          <a:noFill/>
        </p:spPr>
      </p:pic>
      <p:pic>
        <p:nvPicPr>
          <p:cNvPr id="13" name="Picture 3" descr="D:\Старый диск D\Оля\конкурс Нефедова\скрины\00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49313" y="2074554"/>
            <a:ext cx="864096" cy="1255556"/>
          </a:xfrm>
          <a:prstGeom prst="rect">
            <a:avLst/>
          </a:prstGeom>
          <a:noFill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40665" y="2024899"/>
            <a:ext cx="864095" cy="1241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2051720" y="3068960"/>
            <a:ext cx="576063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 smtClean="0">
                <a:solidFill>
                  <a:prstClr val="black"/>
                </a:solidFill>
                <a:latin typeface="Arial"/>
                <a:ea typeface="Times New Roman"/>
              </a:rPr>
              <a:t> </a:t>
            </a:r>
            <a:endParaRPr lang="ru-RU" sz="1600" dirty="0" smtClean="0">
              <a:solidFill>
                <a:prstClr val="black"/>
              </a:solidFill>
              <a:latin typeface="Arial"/>
              <a:ea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11560" y="2458450"/>
            <a:ext cx="55398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 smtClean="0">
                <a:solidFill>
                  <a:prstClr val="black"/>
                </a:solidFill>
                <a:latin typeface="Arial"/>
                <a:ea typeface="Times New Roman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Arial"/>
                <a:ea typeface="Times New Roman"/>
              </a:rPr>
              <a:t> - </a:t>
            </a:r>
            <a:r>
              <a:rPr lang="ru-RU" sz="1400" dirty="0" smtClean="0">
                <a:solidFill>
                  <a:prstClr val="black"/>
                </a:solidFill>
                <a:latin typeface="Arial"/>
                <a:ea typeface="Times New Roman"/>
              </a:rPr>
              <a:t>Победитель районного конкурса педагогических достижений  </a:t>
            </a:r>
          </a:p>
        </p:txBody>
      </p:sp>
      <p:pic>
        <p:nvPicPr>
          <p:cNvPr id="7172" name="Picture 4" descr="https://pp.vk.me/c624430/v624430162/98c0/z3NJTgwWWyA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9512" y="1360066"/>
            <a:ext cx="1525802" cy="1139584"/>
          </a:xfrm>
          <a:prstGeom prst="rect">
            <a:avLst/>
          </a:prstGeom>
          <a:noFill/>
        </p:spPr>
      </p:pic>
      <p:pic>
        <p:nvPicPr>
          <p:cNvPr id="18" name="Picture 4" descr="D:\Старый диск D\Оля\конкурс Нефедова\скрины\015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7504" y="2852936"/>
            <a:ext cx="1008112" cy="1539547"/>
          </a:xfrm>
          <a:prstGeom prst="rect">
            <a:avLst/>
          </a:prstGeom>
          <a:noFill/>
        </p:spPr>
      </p:pic>
      <p:pic>
        <p:nvPicPr>
          <p:cNvPr id="19" name="Picture 3" descr="D:\Старый диск D\Оля\конкурс Нефедова\скрины\014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115616" y="2852936"/>
            <a:ext cx="1008112" cy="1536112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/>
        </p:nvSpPr>
        <p:spPr>
          <a:xfrm>
            <a:off x="1947348" y="2924944"/>
            <a:ext cx="363276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 smtClean="0">
                <a:solidFill>
                  <a:prstClr val="black"/>
                </a:solidFill>
                <a:latin typeface="Arial"/>
                <a:ea typeface="Times New Roman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Arial"/>
                <a:ea typeface="Times New Roman"/>
              </a:rPr>
              <a:t> - </a:t>
            </a:r>
            <a:r>
              <a:rPr lang="ru-RU" sz="1400" dirty="0" smtClean="0">
                <a:solidFill>
                  <a:prstClr val="black"/>
                </a:solidFill>
                <a:latin typeface="Arial"/>
                <a:ea typeface="Times New Roman"/>
              </a:rPr>
              <a:t>Грамота Министерства Образования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2051720" y="3585789"/>
            <a:ext cx="3600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 smtClean="0">
                <a:solidFill>
                  <a:prstClr val="black"/>
                </a:solidFill>
                <a:latin typeface="Arial"/>
                <a:ea typeface="Times New Roman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Arial"/>
                <a:ea typeface="Times New Roman"/>
              </a:rPr>
              <a:t> - </a:t>
            </a:r>
            <a:r>
              <a:rPr lang="ru-RU" sz="1400" dirty="0" smtClean="0">
                <a:solidFill>
                  <a:prstClr val="black"/>
                </a:solidFill>
                <a:latin typeface="Arial"/>
                <a:ea typeface="Times New Roman"/>
              </a:rPr>
              <a:t>Участие во Всероссийских семинарах и Международной конференции</a:t>
            </a:r>
          </a:p>
        </p:txBody>
      </p:sp>
      <p:pic>
        <p:nvPicPr>
          <p:cNvPr id="23" name="Picture 2" descr="D:\Старый диск D\Оля\конкурс Нефедова\скрины\001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652120" y="3284984"/>
            <a:ext cx="967861" cy="1368152"/>
          </a:xfrm>
          <a:prstGeom prst="rect">
            <a:avLst/>
          </a:prstGeom>
          <a:noFill/>
        </p:spPr>
      </p:pic>
      <p:pic>
        <p:nvPicPr>
          <p:cNvPr id="24" name="Picture 3" descr="D:\Старый диск D\Оля\конкурс Нефедова\скрины\002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028384" y="3284984"/>
            <a:ext cx="936104" cy="1348568"/>
          </a:xfrm>
          <a:prstGeom prst="rect">
            <a:avLst/>
          </a:prstGeom>
          <a:noFill/>
        </p:spPr>
      </p:pic>
      <p:pic>
        <p:nvPicPr>
          <p:cNvPr id="25" name="Picture 8" descr="D:\Старый диск D\Оля\конкурс Нефедова\скрины\013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588224" y="3645024"/>
            <a:ext cx="1451585" cy="1008112"/>
          </a:xfrm>
          <a:prstGeom prst="rect">
            <a:avLst/>
          </a:prstGeom>
          <a:noFill/>
        </p:spPr>
      </p:pic>
      <p:pic>
        <p:nvPicPr>
          <p:cNvPr id="26" name="Picture 5" descr="D:\Старый диск D\Оля\конкурс Нефедова\скрины\006.jpg-фотошоп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475656" y="4509119"/>
            <a:ext cx="943383" cy="1368153"/>
          </a:xfrm>
          <a:prstGeom prst="rect">
            <a:avLst/>
          </a:prstGeom>
          <a:noFill/>
        </p:spPr>
      </p:pic>
      <p:pic>
        <p:nvPicPr>
          <p:cNvPr id="27" name="Picture 6" descr="D:\Старый диск D\Оля\конкурс Нефедова\скрины\008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07504" y="4941168"/>
            <a:ext cx="1328585" cy="936104"/>
          </a:xfrm>
          <a:prstGeom prst="rect">
            <a:avLst/>
          </a:prstGeom>
          <a:noFill/>
        </p:spPr>
      </p:pic>
      <p:pic>
        <p:nvPicPr>
          <p:cNvPr id="28" name="Picture 4" descr="D:\Старый диск D\Оля\конкурс Нефедова\скрины\005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596336" y="4941168"/>
            <a:ext cx="1412893" cy="1008112"/>
          </a:xfrm>
          <a:prstGeom prst="rect">
            <a:avLst/>
          </a:prstGeom>
          <a:noFill/>
        </p:spPr>
      </p:pic>
      <p:sp>
        <p:nvSpPr>
          <p:cNvPr id="29" name="Прямоугольник 28"/>
          <p:cNvSpPr/>
          <p:nvPr/>
        </p:nvSpPr>
        <p:spPr>
          <a:xfrm>
            <a:off x="179511" y="5877272"/>
            <a:ext cx="87849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 smtClean="0">
                <a:solidFill>
                  <a:prstClr val="black"/>
                </a:solidFill>
                <a:latin typeface="Arial"/>
                <a:ea typeface="Times New Roman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Arial"/>
                <a:ea typeface="Times New Roman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latin typeface="Arial"/>
                <a:ea typeface="Times New Roman"/>
              </a:rPr>
              <a:t>Участие в  городских и районных семинарах, проведение мастер-классов</a:t>
            </a:r>
          </a:p>
          <a:p>
            <a:pPr algn="ctr"/>
            <a:r>
              <a:rPr lang="ru-RU" sz="1400" dirty="0" smtClean="0">
                <a:solidFill>
                  <a:prstClr val="black"/>
                </a:solidFill>
                <a:latin typeface="Arial"/>
                <a:ea typeface="Times New Roman"/>
              </a:rPr>
              <a:t>Только успешный педагог сможет обеспечить успех ребенку и системе образования в целом</a:t>
            </a:r>
          </a:p>
        </p:txBody>
      </p:sp>
      <p:pic>
        <p:nvPicPr>
          <p:cNvPr id="30" name="Picture 7" descr="D:\Старый диск D\Оля\конкурс Нефедова\скрины\010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588224" y="4725144"/>
            <a:ext cx="892440" cy="1296144"/>
          </a:xfrm>
          <a:prstGeom prst="rect">
            <a:avLst/>
          </a:prstGeom>
          <a:noFill/>
        </p:spPr>
      </p:pic>
      <p:pic>
        <p:nvPicPr>
          <p:cNvPr id="7173" name="Picture 5" descr="C:\Users\Нефёдовы\Desktop\Презентация11\конкурс Нефёдова 006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067944" y="4581128"/>
            <a:ext cx="972108" cy="1296144"/>
          </a:xfrm>
          <a:prstGeom prst="rect">
            <a:avLst/>
          </a:prstGeom>
          <a:noFill/>
        </p:spPr>
      </p:pic>
      <p:pic>
        <p:nvPicPr>
          <p:cNvPr id="7175" name="Picture 7" descr="C:\Users\Нефёдовы\Desktop\Презентация11\Безымянный4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483768" y="4941168"/>
            <a:ext cx="1525902" cy="915541"/>
          </a:xfrm>
          <a:prstGeom prst="rect">
            <a:avLst/>
          </a:prstGeom>
          <a:noFill/>
        </p:spPr>
      </p:pic>
      <p:pic>
        <p:nvPicPr>
          <p:cNvPr id="7176" name="Picture 8" descr="H:\фото нефедова\Изображение 360.jp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5148064" y="4923166"/>
            <a:ext cx="1296144" cy="9721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6654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88640"/>
            <a:ext cx="1333922" cy="991549"/>
          </a:xfrm>
          <a:prstGeom prst="rect">
            <a:avLst/>
          </a:prstGeom>
        </p:spPr>
      </p:pic>
      <p:pic>
        <p:nvPicPr>
          <p:cNvPr id="9218" name="Picture 2" descr="D:\Старый диск D\Оля\конкурс Нефедова\скрины\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466088"/>
            <a:ext cx="1261914" cy="1870263"/>
          </a:xfrm>
          <a:prstGeom prst="rect">
            <a:avLst/>
          </a:prstGeom>
          <a:noFill/>
          <a:ln w="63500">
            <a:solidFill>
              <a:schemeClr val="bg1"/>
            </a:solidFill>
          </a:ln>
        </p:spPr>
      </p:pic>
      <p:pic>
        <p:nvPicPr>
          <p:cNvPr id="6" name="Picture 3" descr="C:\Users\Нефёдовы\Desktop\Презентация11\Безымянный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8346" y="404664"/>
            <a:ext cx="1475654" cy="1172091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339752" y="548680"/>
            <a:ext cx="406835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200" b="1" dirty="0" smtClean="0">
                <a:solidFill>
                  <a:prstClr val="black"/>
                </a:solidFill>
                <a:latin typeface="Arial"/>
              </a:rPr>
              <a:t>Личность может воспитать </a:t>
            </a:r>
          </a:p>
          <a:p>
            <a:pPr lvl="0" algn="ctr"/>
            <a:r>
              <a:rPr lang="ru-RU" sz="2200" b="1" dirty="0" smtClean="0">
                <a:solidFill>
                  <a:prstClr val="black"/>
                </a:solidFill>
                <a:latin typeface="Arial"/>
              </a:rPr>
              <a:t>только личность</a:t>
            </a:r>
            <a:endParaRPr lang="ru-RU" sz="2200" dirty="0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870910" y="1477889"/>
            <a:ext cx="57974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dirty="0" smtClean="0">
                <a:solidFill>
                  <a:prstClr val="black"/>
                </a:solidFill>
                <a:latin typeface="Arial"/>
              </a:rPr>
              <a:t>Победа в районном конкурсе «Кронштадтская весна – 2015» в номинации «Художественное слово»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7504" y="5562670"/>
            <a:ext cx="88586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dirty="0" smtClean="0">
                <a:solidFill>
                  <a:prstClr val="black"/>
                </a:solidFill>
                <a:latin typeface="Arial"/>
              </a:rPr>
              <a:t>Активное участие в жизни детского сада  (исполнение ролей сказочных персонажей на детских праздниках, участие в спортивных мероприятиях ДОО, района, профсоюзная деятельность в комитете ДОО)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3203848" y="2322430"/>
            <a:ext cx="2557133" cy="1898657"/>
          </a:xfrm>
          <a:prstGeom prst="round2DiagRect">
            <a:avLst/>
          </a:prstGeom>
          <a:blipFill>
            <a:blip r:embed="rId6" cstate="print"/>
            <a:stretch>
              <a:fillRect/>
            </a:stretch>
          </a:blip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5940152" y="3861048"/>
            <a:ext cx="2351930" cy="1690653"/>
          </a:xfrm>
          <a:prstGeom prst="round2DiagRect">
            <a:avLst/>
          </a:prstGeom>
          <a:blipFill>
            <a:blip r:embed="rId7" cstate="print"/>
            <a:stretch>
              <a:fillRect/>
            </a:stretch>
          </a:blip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6588225" y="2111685"/>
            <a:ext cx="2377962" cy="1602405"/>
          </a:xfrm>
          <a:prstGeom prst="round2DiagRect">
            <a:avLst/>
          </a:prstGeom>
          <a:blipFill>
            <a:blip r:embed="rId8" cstate="print"/>
            <a:stretch>
              <a:fillRect/>
            </a:stretch>
          </a:blip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503038" y="3714090"/>
            <a:ext cx="2484786" cy="1731134"/>
          </a:xfrm>
          <a:prstGeom prst="round2DiagRect">
            <a:avLst/>
          </a:prstGeom>
          <a:blipFill>
            <a:blip r:embed="rId9" cstate="print"/>
            <a:stretch>
              <a:fillRect/>
            </a:stretch>
          </a:blip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6654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333922" cy="991549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63687" y="332655"/>
            <a:ext cx="5328593" cy="953825"/>
          </a:xfrm>
        </p:spPr>
        <p:txBody>
          <a:bodyPr>
            <a:noAutofit/>
          </a:bodyPr>
          <a:lstStyle/>
          <a:p>
            <a:pPr marL="342900" lvl="0" indent="-342900"/>
            <a:r>
              <a:rPr lang="ru-RU" sz="1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800" b="1" dirty="0" smtClean="0">
                <a:latin typeface="Arial" pitchFamily="34" charset="0"/>
                <a:cs typeface="Arial" pitchFamily="34" charset="0"/>
              </a:rPr>
            </a:br>
            <a:r>
              <a:rPr lang="ru-RU" sz="1800" b="1" dirty="0">
                <a:latin typeface="Arial" pitchFamily="34" charset="0"/>
                <a:cs typeface="Arial" pitchFamily="34" charset="0"/>
              </a:rPr>
              <a:t/>
            </a:r>
            <a:br>
              <a:rPr lang="ru-RU" sz="1800" b="1" dirty="0"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800" b="1" dirty="0" smtClean="0">
                <a:latin typeface="Arial" pitchFamily="34" charset="0"/>
                <a:cs typeface="Arial" pitchFamily="34" charset="0"/>
              </a:rPr>
            </a:br>
            <a:r>
              <a:rPr lang="ru-RU" sz="1800" b="1" dirty="0">
                <a:latin typeface="Arial" pitchFamily="34" charset="0"/>
                <a:cs typeface="Arial" pitchFamily="34" charset="0"/>
              </a:rPr>
              <a:t/>
            </a:r>
            <a:br>
              <a:rPr lang="ru-RU" sz="1800" b="1" dirty="0"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800" b="1" dirty="0" smtClean="0"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800" b="1" dirty="0" smtClean="0">
                <a:latin typeface="Arial" pitchFamily="34" charset="0"/>
                <a:cs typeface="Arial" pitchFamily="34" charset="0"/>
              </a:rPr>
            </a:br>
            <a:r>
              <a:rPr lang="ru-RU" sz="1800" b="1" dirty="0">
                <a:latin typeface="Arial" pitchFamily="34" charset="0"/>
                <a:cs typeface="Arial" pitchFamily="34" charset="0"/>
              </a:rPr>
              <a:t/>
            </a:r>
            <a:br>
              <a:rPr lang="ru-RU" sz="1800" b="1" dirty="0"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800" b="1" dirty="0" smtClean="0">
                <a:latin typeface="Arial" pitchFamily="34" charset="0"/>
                <a:cs typeface="Arial" pitchFamily="34" charset="0"/>
              </a:rPr>
            </a:br>
            <a:r>
              <a:rPr lang="ru-RU" sz="1800" b="1" dirty="0">
                <a:latin typeface="Arial" pitchFamily="34" charset="0"/>
                <a:cs typeface="Arial" pitchFamily="34" charset="0"/>
              </a:rPr>
              <a:t/>
            </a:r>
            <a:br>
              <a:rPr lang="ru-RU" sz="1800" b="1" dirty="0"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800" b="1" dirty="0" smtClean="0">
                <a:latin typeface="Arial" pitchFamily="34" charset="0"/>
                <a:cs typeface="Arial" pitchFamily="34" charset="0"/>
              </a:rPr>
            </a:br>
            <a:r>
              <a:rPr lang="ru-RU" sz="1800" b="1" dirty="0">
                <a:latin typeface="Arial" pitchFamily="34" charset="0"/>
                <a:cs typeface="Arial" pitchFamily="34" charset="0"/>
              </a:rPr>
              <a:t/>
            </a:r>
            <a:br>
              <a:rPr lang="ru-RU" sz="1800" b="1" dirty="0"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800" b="1" dirty="0" smtClean="0">
                <a:latin typeface="Arial" pitchFamily="34" charset="0"/>
                <a:cs typeface="Arial" pitchFamily="34" charset="0"/>
              </a:rPr>
            </a:br>
            <a:r>
              <a:rPr lang="ru-RU" sz="1800" b="1" dirty="0">
                <a:latin typeface="Arial" pitchFamily="34" charset="0"/>
                <a:cs typeface="Arial" pitchFamily="34" charset="0"/>
              </a:rPr>
              <a:t/>
            </a:r>
            <a:br>
              <a:rPr lang="ru-RU" sz="1800" b="1" dirty="0">
                <a:latin typeface="Arial" pitchFamily="34" charset="0"/>
                <a:cs typeface="Arial" pitchFamily="34" charset="0"/>
              </a:rPr>
            </a:br>
            <a:endParaRPr lang="ru-RU" sz="1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3" descr="C:\Users\Нефёдовы\Desktop\Презентация11\Безымянный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6336" y="260648"/>
            <a:ext cx="1619670" cy="128648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95736" y="332656"/>
            <a:ext cx="52265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kern="0" dirty="0">
                <a:solidFill>
                  <a:prstClr val="black">
                    <a:alpha val="100000"/>
                  </a:prstClr>
                </a:solidFill>
                <a:latin typeface="Arial" pitchFamily="34" charset="0"/>
                <a:cs typeface="Arial" pitchFamily="34" charset="0"/>
              </a:rPr>
              <a:t>Воспитание детей есть только самосовершенствование,  которому ничто не помогает столько, как дети. </a:t>
            </a:r>
            <a:br>
              <a:rPr lang="ru-RU" i="1" kern="0" dirty="0">
                <a:solidFill>
                  <a:prstClr val="black">
                    <a:alpha val="100000"/>
                  </a:prstClr>
                </a:solidFill>
                <a:latin typeface="Arial" pitchFamily="34" charset="0"/>
                <a:cs typeface="Arial" pitchFamily="34" charset="0"/>
              </a:rPr>
            </a:br>
            <a:r>
              <a:rPr lang="ru-RU" i="1" kern="0" dirty="0" smtClean="0">
                <a:solidFill>
                  <a:prstClr val="black">
                    <a:alpha val="100000"/>
                  </a:prstClr>
                </a:solidFill>
                <a:latin typeface="Arial" pitchFamily="34" charset="0"/>
                <a:cs typeface="Arial" pitchFamily="34" charset="0"/>
              </a:rPr>
              <a:t>                                                     Л.Н. Толстой</a:t>
            </a:r>
            <a:r>
              <a:rPr lang="ru-RU" b="1" kern="0" dirty="0">
                <a:solidFill>
                  <a:prstClr val="black">
                    <a:alpha val="100000"/>
                  </a:prst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b="1" kern="0" dirty="0">
                <a:solidFill>
                  <a:prstClr val="black">
                    <a:alpha val="100000"/>
                  </a:prstClr>
                </a:solidFill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  <p:pic>
        <p:nvPicPr>
          <p:cNvPr id="12" name="Picture 2" descr="http://www.lenagold.ru/fon/clipart/r/ram/slajd/slajd01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941168"/>
            <a:ext cx="5940425" cy="1343660"/>
          </a:xfrm>
          <a:prstGeom prst="rect">
            <a:avLst/>
          </a:prstGeom>
          <a:noFill/>
          <a:extLst/>
        </p:spPr>
      </p:pic>
      <p:pic>
        <p:nvPicPr>
          <p:cNvPr id="14" name="Picture 4" descr="http://detcad14.ucoz.ru/kartinki/realzacija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5193907"/>
            <a:ext cx="5310399" cy="1096645"/>
          </a:xfrm>
          <a:prstGeom prst="rect">
            <a:avLst/>
          </a:prstGeom>
          <a:noFill/>
          <a:extLst/>
        </p:spPr>
      </p:pic>
      <p:pic>
        <p:nvPicPr>
          <p:cNvPr id="2050" name="Picture 2" descr="C:\Documents and Settings\user\Рабочий стол\ravnyiestartovyievozm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772816"/>
            <a:ext cx="3596907" cy="2896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465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88640"/>
            <a:ext cx="1333922" cy="99154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47664" y="404664"/>
            <a:ext cx="57172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000" i="1" dirty="0">
                <a:solidFill>
                  <a:prstClr val="black"/>
                </a:solidFill>
              </a:rPr>
              <a:t>Воспитатель сам должен быть тем, чем он хочет сделать воспитанника.</a:t>
            </a:r>
          </a:p>
          <a:p>
            <a:pPr lvl="0" algn="just"/>
            <a:r>
              <a:rPr lang="ru-RU" sz="2000" i="1" dirty="0" smtClean="0">
                <a:solidFill>
                  <a:prstClr val="black"/>
                </a:solidFill>
              </a:rPr>
              <a:t>                                                                                   В</a:t>
            </a:r>
            <a:r>
              <a:rPr lang="ru-RU" sz="2000" i="1" dirty="0">
                <a:solidFill>
                  <a:prstClr val="black"/>
                </a:solidFill>
              </a:rPr>
              <a:t>. И. </a:t>
            </a:r>
            <a:r>
              <a:rPr lang="ru-RU" sz="2000" i="1" dirty="0" smtClean="0">
                <a:solidFill>
                  <a:prstClr val="black"/>
                </a:solidFill>
              </a:rPr>
              <a:t>Даль</a:t>
            </a:r>
            <a:endParaRPr lang="ru-RU" sz="2000" i="1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1070" y="1628800"/>
            <a:ext cx="878497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Arial"/>
              </a:rPr>
              <a:t>Грамотно построенная речь, навыки общения позволяют воспитанникам нашего детского сада участвовать и побеждать в конкурсах, соревнованиях разного уровня</a:t>
            </a:r>
          </a:p>
          <a:p>
            <a:pPr algn="ctr"/>
            <a:endParaRPr lang="ru-RU" dirty="0">
              <a:effectLst/>
              <a:latin typeface="Arial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81155" y="3486670"/>
            <a:ext cx="3951584" cy="835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2016 г. 1 </a:t>
            </a:r>
            <a:r>
              <a:rPr lang="ru-RU" sz="1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Районный этап конкурса </a:t>
            </a:r>
            <a:r>
              <a:rPr lang="ru-RU" sz="1400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чтецов «Разукрасим </a:t>
            </a:r>
            <a:r>
              <a:rPr lang="ru-RU" sz="1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мир </a:t>
            </a:r>
            <a:r>
              <a:rPr lang="ru-RU" sz="1400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стихами» </a:t>
            </a:r>
            <a:r>
              <a:rPr lang="ru-RU" sz="14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Дипломы 2 </a:t>
            </a:r>
            <a:r>
              <a:rPr lang="ru-RU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и 3 </a:t>
            </a:r>
            <a:r>
              <a:rPr lang="ru-RU" sz="14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степени</a:t>
            </a:r>
            <a:endParaRPr lang="ru-RU" sz="14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99592" y="1268760"/>
            <a:ext cx="734481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200" b="1" dirty="0">
                <a:solidFill>
                  <a:prstClr val="black"/>
                </a:solidFill>
                <a:latin typeface="Arial"/>
              </a:rPr>
              <a:t>Успехи, достижения, победы воспитанников</a:t>
            </a:r>
            <a:endParaRPr lang="ru-RU" sz="2200" dirty="0">
              <a:solidFill>
                <a:prstClr val="black"/>
              </a:solidFill>
            </a:endParaRPr>
          </a:p>
        </p:txBody>
      </p:sp>
      <p:pic>
        <p:nvPicPr>
          <p:cNvPr id="11" name="Picture 3" descr="C:\Users\Нефёдовы\Desktop\Презентация11\Безымянный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4" y="260648"/>
            <a:ext cx="1403646" cy="111489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67012" y="4104654"/>
            <a:ext cx="37240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400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2016 г. Городской </a:t>
            </a:r>
            <a:r>
              <a:rPr lang="ru-RU" sz="1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конкурс патриотической песни «Я люблю тебя, </a:t>
            </a:r>
            <a:r>
              <a:rPr lang="ru-RU" sz="1400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Россия», коллектив </a:t>
            </a:r>
            <a:r>
              <a:rPr lang="ru-RU" sz="1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воспитанников </a:t>
            </a:r>
            <a:r>
              <a:rPr lang="ru-RU" sz="1400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занял 2 место в </a:t>
            </a:r>
            <a:r>
              <a:rPr lang="ru-RU" sz="1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номинации «</a:t>
            </a:r>
            <a:r>
              <a:rPr lang="ru-RU" sz="1400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Агитбригада»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по </a:t>
            </a:r>
            <a:r>
              <a:rPr lang="ru-RU" sz="1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направлению </a:t>
            </a:r>
            <a:r>
              <a:rPr lang="ru-RU" sz="1400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«Безопасность </a:t>
            </a:r>
            <a:r>
              <a:rPr lang="ru-RU" sz="1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дорожного </a:t>
            </a:r>
            <a:r>
              <a:rPr lang="ru-RU" sz="1400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движения»</a:t>
            </a:r>
            <a:r>
              <a:rPr lang="ru-RU" sz="14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161853" y="4618562"/>
            <a:ext cx="288077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2016 г. Районный </a:t>
            </a:r>
            <a:r>
              <a:rPr lang="ru-RU" sz="1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фестиваль «Солнечные лучики</a:t>
            </a:r>
            <a:r>
              <a:rPr lang="ru-RU" sz="1400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»</a:t>
            </a:r>
            <a:r>
              <a:rPr lang="ru-RU" sz="1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endParaRPr lang="ru-RU" sz="1400" dirty="0" smtClean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algn="just"/>
            <a:r>
              <a:rPr lang="ru-RU" sz="1400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Участие </a:t>
            </a:r>
            <a:r>
              <a:rPr lang="ru-RU" sz="1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коллектива воспитанников </a:t>
            </a:r>
            <a:r>
              <a:rPr lang="ru-RU" sz="1400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с музыкально-театрализованной композицией</a:t>
            </a:r>
            <a:r>
              <a:rPr lang="ru-RU" sz="1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ru-RU" sz="1400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«Театр </a:t>
            </a:r>
            <a:r>
              <a:rPr lang="ru-RU" sz="1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Карабаса – </a:t>
            </a:r>
            <a:r>
              <a:rPr lang="ru-RU" sz="14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Барабаса</a:t>
            </a:r>
            <a:r>
              <a:rPr lang="ru-RU" sz="14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»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5292080" y="2196278"/>
            <a:ext cx="1624815" cy="1290391"/>
          </a:xfrm>
          <a:prstGeom prst="round2DiagRect">
            <a:avLst/>
          </a:prstGeom>
          <a:blipFill>
            <a:blip r:embed="rId5" cstate="print"/>
            <a:stretch>
              <a:fillRect/>
            </a:stretch>
          </a:blip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217949" y="2490574"/>
            <a:ext cx="2207502" cy="1514490"/>
          </a:xfrm>
          <a:prstGeom prst="round2DiagRect">
            <a:avLst/>
          </a:prstGeom>
          <a:blipFill>
            <a:blip r:embed="rId6" cstate="print"/>
            <a:stretch>
              <a:fillRect/>
            </a:stretch>
          </a:blip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2425451" y="2490574"/>
            <a:ext cx="2146549" cy="1413902"/>
          </a:xfrm>
          <a:prstGeom prst="round2DiagRect">
            <a:avLst/>
          </a:prstGeom>
          <a:blipFill>
            <a:blip r:embed="rId7" cstate="print"/>
            <a:stretch>
              <a:fillRect/>
            </a:stretch>
          </a:blip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7264896" y="2196278"/>
            <a:ext cx="1704095" cy="1290392"/>
          </a:xfrm>
          <a:prstGeom prst="round2DiagRect">
            <a:avLst/>
          </a:prstGeom>
          <a:blipFill>
            <a:blip r:embed="rId8" cstate="print"/>
            <a:stretch>
              <a:fillRect/>
            </a:stretch>
          </a:blip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с двумя скругленными противолежащими углами 20"/>
          <p:cNvSpPr/>
          <p:nvPr/>
        </p:nvSpPr>
        <p:spPr>
          <a:xfrm>
            <a:off x="3902635" y="4322283"/>
            <a:ext cx="2202609" cy="2015893"/>
          </a:xfrm>
          <a:prstGeom prst="round2DiagRect">
            <a:avLst/>
          </a:prstGeom>
          <a:blipFill>
            <a:blip r:embed="rId9" cstate="print"/>
            <a:stretch>
              <a:fillRect/>
            </a:stretch>
          </a:blip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6654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88640"/>
            <a:ext cx="1333922" cy="991549"/>
          </a:xfrm>
          <a:prstGeom prst="rect">
            <a:avLst/>
          </a:prstGeom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pic>
        <p:nvPicPr>
          <p:cNvPr id="2051" name="Picture 3" descr="D:\Старый диск D\Оля\конкурс Нефедова\фотоколлаж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6654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88640"/>
            <a:ext cx="1333922" cy="991549"/>
          </a:xfrm>
          <a:prstGeom prst="rect">
            <a:avLst/>
          </a:prstGeom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118358915"/>
              </p:ext>
            </p:extLst>
          </p:nvPr>
        </p:nvGraphicFramePr>
        <p:xfrm>
          <a:off x="0" y="1045329"/>
          <a:ext cx="9144000" cy="5498954"/>
        </p:xfrm>
        <a:graphic>
          <a:graphicData uri="http://schemas.openxmlformats.org/presentationml/2006/ole">
            <p:oleObj spid="_x0000_s1074" name="Document" r:id="rId5" imgW="10185082" imgH="7309503" progId="Word.Document.8">
              <p:embed/>
            </p:oleObj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619672" y="260648"/>
            <a:ext cx="59766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«Предоставьте каждому человеку все те права, которыми бы вы хотели обладать сами</a:t>
            </a:r>
            <a:r>
              <a:rPr lang="ru-RU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». </a:t>
            </a:r>
          </a:p>
          <a:p>
            <a:pPr algn="just"/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		                  Роберт </a:t>
            </a:r>
            <a:r>
              <a:rPr lang="ru-RU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Ингерсолли</a:t>
            </a:r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6" descr="http://inkobr.ucoz.ru/ehmblema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84368" y="260648"/>
            <a:ext cx="1106407" cy="116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6654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88640"/>
            <a:ext cx="1333922" cy="991549"/>
          </a:xfrm>
          <a:prstGeom prst="rect">
            <a:avLst/>
          </a:prstGeom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pic>
        <p:nvPicPr>
          <p:cNvPr id="8" name="Рисунок 7" descr="C:\Users\1\Desktop\загрузки с ИНТЕРНЕТА\Attachments_nelushonok150660@mail.ru_2014-11-13_13-02-55\схема-1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3347864" cy="339472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90280657"/>
              </p:ext>
            </p:extLst>
          </p:nvPr>
        </p:nvGraphicFramePr>
        <p:xfrm>
          <a:off x="1115616" y="215437"/>
          <a:ext cx="6480720" cy="1235075"/>
        </p:xfrm>
        <a:graphic>
          <a:graphicData uri="http://schemas.openxmlformats.org/drawingml/2006/table">
            <a:tbl>
              <a:tblPr/>
              <a:tblGrid>
                <a:gridCol w="3024336"/>
                <a:gridCol w="3456384"/>
              </a:tblGrid>
              <a:tr h="11898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Индивидуализация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образования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ребенка 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 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ОВЗ</a:t>
                      </a:r>
                      <a:endParaRPr lang="ru-RU" sz="18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8793" marR="587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Структура 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создания </a:t>
                      </a:r>
                      <a:endParaRPr lang="ru-RU" sz="1800" dirty="0" smtClean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индивидуального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образовательного маршрута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в рамках реализации АОП ДО</a:t>
                      </a:r>
                      <a:endParaRPr lang="ru-RU" sz="18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8793" marR="587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0" name="Picture 3" descr="C:\Users\Нефёдовы\Desktop\Презентация11\Безымянный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4330" y="188640"/>
            <a:ext cx="1619670" cy="1286481"/>
          </a:xfrm>
          <a:prstGeom prst="rect">
            <a:avLst/>
          </a:prstGeom>
          <a:noFill/>
        </p:spPr>
      </p:pic>
      <p:graphicFrame>
        <p:nvGraphicFramePr>
          <p:cNvPr id="13" name="Схема 12"/>
          <p:cNvGraphicFramePr/>
          <p:nvPr/>
        </p:nvGraphicFramePr>
        <p:xfrm>
          <a:off x="4932040" y="1340768"/>
          <a:ext cx="3984104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107504" y="4365104"/>
            <a:ext cx="2304256" cy="1872208"/>
          </a:xfrm>
          <a:prstGeom prst="round2DiagRect">
            <a:avLst/>
          </a:prstGeom>
          <a:blipFill>
            <a:blip r:embed="rId11" cstate="print"/>
            <a:stretch>
              <a:fillRect/>
            </a:stretch>
          </a:blip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2555776" y="3789040"/>
            <a:ext cx="2376264" cy="1944216"/>
          </a:xfrm>
          <a:prstGeom prst="round2DiagRect">
            <a:avLst/>
          </a:prstGeom>
          <a:blipFill>
            <a:blip r:embed="rId12" cstate="print"/>
            <a:stretch>
              <a:fillRect/>
            </a:stretch>
          </a:blip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6654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88640"/>
            <a:ext cx="1333922" cy="99154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19672" y="332656"/>
            <a:ext cx="57226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i="1" dirty="0">
                <a:latin typeface="Arial"/>
                <a:ea typeface="Times New Roman"/>
              </a:rPr>
              <a:t>ИНКЛЮЗИЯ нацелена не на изменение или исправление отдельного ребенка, а на адаптацию социальной среды к возможностям данного ребенка.</a:t>
            </a:r>
          </a:p>
          <a:p>
            <a:pPr algn="just"/>
            <a:r>
              <a:rPr lang="ru-RU" sz="1600" i="1" dirty="0">
                <a:latin typeface="Arial"/>
                <a:ea typeface="Times New Roman"/>
              </a:rPr>
              <a:t> </a:t>
            </a:r>
            <a:r>
              <a:rPr lang="ru-RU" sz="1600" i="1" dirty="0" smtClean="0">
                <a:latin typeface="Arial"/>
                <a:ea typeface="Times New Roman"/>
              </a:rPr>
              <a:t>                                                                Проф</a:t>
            </a:r>
            <a:r>
              <a:rPr lang="ru-RU" sz="1600" i="1" dirty="0">
                <a:latin typeface="Arial"/>
                <a:ea typeface="Times New Roman"/>
              </a:rPr>
              <a:t>. </a:t>
            </a:r>
            <a:r>
              <a:rPr lang="ru-RU" sz="1600" i="1" dirty="0" err="1">
                <a:latin typeface="Arial"/>
                <a:ea typeface="Times New Roman"/>
              </a:rPr>
              <a:t>Ульф</a:t>
            </a:r>
            <a:r>
              <a:rPr lang="ru-RU" sz="1600" i="1" dirty="0">
                <a:latin typeface="Arial"/>
                <a:ea typeface="Times New Roman"/>
              </a:rPr>
              <a:t> </a:t>
            </a:r>
            <a:r>
              <a:rPr lang="ru-RU" sz="1600" i="1" dirty="0" smtClean="0">
                <a:latin typeface="Arial"/>
                <a:ea typeface="Times New Roman"/>
              </a:rPr>
              <a:t>Янсон</a:t>
            </a:r>
            <a:endParaRPr lang="ru-RU" sz="1600" i="1" dirty="0">
              <a:latin typeface="Arial"/>
              <a:ea typeface="Times New Roman"/>
            </a:endParaRPr>
          </a:p>
        </p:txBody>
      </p:sp>
      <p:pic>
        <p:nvPicPr>
          <p:cNvPr id="1026" name="Picture 2" descr="E:\фото и музыка к семинару по инклюзии\мы дети солнца\_FfFrxyI4P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02890" y="3142887"/>
            <a:ext cx="2377464" cy="31699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фото и музыка к семинару по инклюзии\финальный фильм\IMG_3070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109891" y="1844824"/>
            <a:ext cx="2829519" cy="21221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ФОТОГРАФИИ\СПЕЦИАЛИСТЫ\Нефедова О.С. с родителями\IMG_0207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251520" y="1748833"/>
            <a:ext cx="2957506" cy="22181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ФОТОГРАФИИ\2013 год\фото стенд р. игры ИНТОКС\стенд зима 2013 240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6012160" y="4167603"/>
            <a:ext cx="2881618" cy="21612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176329" y="4221088"/>
            <a:ext cx="3060848" cy="2304256"/>
          </a:xfrm>
          <a:prstGeom prst="round2DiagRect">
            <a:avLst/>
          </a:prstGeom>
          <a:blipFill>
            <a:blip r:embed="rId8" cstate="print"/>
            <a:stretch>
              <a:fillRect/>
            </a:stretch>
          </a:blipFill>
          <a:ln w="793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3" descr="C:\Users\Нефёдовы\Desktop\Презентация11\Безымянный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24330" y="260648"/>
            <a:ext cx="1619670" cy="128648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402890" y="1336992"/>
            <a:ext cx="270700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dirty="0">
                <a:solidFill>
                  <a:prstClr val="black"/>
                </a:solidFill>
                <a:latin typeface="Arial"/>
                <a:ea typeface="Times New Roman"/>
              </a:rPr>
              <a:t>Создание </a:t>
            </a:r>
          </a:p>
          <a:p>
            <a:pPr lvl="0" algn="ctr"/>
            <a:r>
              <a:rPr lang="ru-RU" sz="2000" dirty="0">
                <a:solidFill>
                  <a:prstClr val="black"/>
                </a:solidFill>
                <a:latin typeface="Arial"/>
                <a:ea typeface="Times New Roman"/>
              </a:rPr>
              <a:t>образовательной среды в рамках инклюзивного образования</a:t>
            </a:r>
            <a:endParaRPr lang="ru-RU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291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333922" cy="991549"/>
          </a:xfrm>
          <a:prstGeom prst="rect">
            <a:avLst/>
          </a:prstGeom>
        </p:spPr>
      </p:pic>
      <p:sp>
        <p:nvSpPr>
          <p:cNvPr id="10" name="Текст 9"/>
          <p:cNvSpPr>
            <a:spLocks noGrp="1"/>
          </p:cNvSpPr>
          <p:nvPr>
            <p:ph type="body" idx="1"/>
          </p:nvPr>
        </p:nvSpPr>
        <p:spPr>
          <a:xfrm>
            <a:off x="4283968" y="1628800"/>
            <a:ext cx="4572000" cy="452596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Индивидуальная и групповая </a:t>
            </a:r>
            <a:br>
              <a:rPr lang="ru-RU" sz="2000" dirty="0"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latin typeface="Arial" pitchFamily="34" charset="0"/>
                <a:cs typeface="Arial" pitchFamily="34" charset="0"/>
              </a:rPr>
              <a:t>образовательная деятельность</a:t>
            </a:r>
            <a:br>
              <a:rPr lang="ru-RU" sz="2000" dirty="0"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latin typeface="Arial" pitchFamily="34" charset="0"/>
                <a:cs typeface="Arial" pitchFamily="34" charset="0"/>
              </a:rPr>
              <a:t> с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воспитанниками</a:t>
            </a:r>
          </a:p>
          <a:p>
            <a:pPr marL="0" indent="0" algn="just">
              <a:buNone/>
            </a:pP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Tx/>
              <a:buChar char="-"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Обеспечение эмоционального благополучия;</a:t>
            </a:r>
          </a:p>
          <a:p>
            <a:pPr algn="just">
              <a:buFontTx/>
              <a:buChar char="-"/>
            </a:pP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Tx/>
              <a:buChar char="-"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поддержка индивидуальности и инициативы детей. Установление правил взаимодействия в разных ситуациях;</a:t>
            </a:r>
          </a:p>
          <a:p>
            <a:pPr algn="just">
              <a:buFontTx/>
              <a:buChar char="-"/>
            </a:pP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Tx/>
              <a:buChar char="-"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построение вариативного развивающего образования;</a:t>
            </a:r>
          </a:p>
          <a:p>
            <a:pPr algn="just">
              <a:buFontTx/>
              <a:buChar char="-"/>
            </a:pP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algn="just">
              <a:buNone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-   развитие потребности в общении.</a:t>
            </a:r>
          </a:p>
          <a:p>
            <a:pPr algn="l">
              <a:buNone/>
            </a:pP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algn="l">
              <a:buNone/>
            </a:pPr>
            <a:endParaRPr lang="ru-RU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66961" y="116632"/>
            <a:ext cx="7643192" cy="1143000"/>
          </a:xfrm>
        </p:spPr>
        <p:txBody>
          <a:bodyPr>
            <a:noAutofit/>
          </a:bodyPr>
          <a:lstStyle/>
          <a:p>
            <a:pPr algn="ctr"/>
            <a:r>
              <a:rPr lang="ru-RU" sz="2200" b="1" dirty="0" smtClean="0">
                <a:latin typeface="Arial" pitchFamily="34" charset="0"/>
                <a:cs typeface="Arial" pitchFamily="34" charset="0"/>
              </a:rPr>
              <a:t>Мы - детский сад для всех,</a:t>
            </a:r>
            <a:br>
              <a:rPr lang="ru-RU" sz="2200" b="1" dirty="0" smtClean="0">
                <a:latin typeface="Arial" pitchFamily="34" charset="0"/>
                <a:cs typeface="Arial" pitchFamily="34" charset="0"/>
              </a:rPr>
            </a:b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b="1" dirty="0">
                <a:latin typeface="Arial" pitchFamily="34" charset="0"/>
                <a:cs typeface="Arial" pitchFamily="34" charset="0"/>
              </a:rPr>
              <a:t>д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етский сад </a:t>
            </a:r>
            <a:r>
              <a:rPr lang="ru-RU" sz="2200" b="1" smtClean="0">
                <a:latin typeface="Arial" pitchFamily="34" charset="0"/>
                <a:cs typeface="Arial" pitchFamily="34" charset="0"/>
              </a:rPr>
              <a:t>для каждого!</a:t>
            </a:r>
            <a:endParaRPr lang="ru-RU" sz="2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789915" y="4077072"/>
            <a:ext cx="3181608" cy="2376264"/>
          </a:xfrm>
          <a:prstGeom prst="round2DiagRect">
            <a:avLst>
              <a:gd name="adj1" fmla="val 16667"/>
              <a:gd name="adj2" fmla="val 0"/>
            </a:avLst>
          </a:prstGeom>
          <a:blipFill>
            <a:blip r:embed="rId4" cstate="print"/>
            <a:stretch>
              <a:fillRect/>
            </a:stretch>
          </a:blipFill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1028" name="Picture 4" descr="D:\Работа в ДОУ\фотки\IMG_0098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782241" y="1484784"/>
            <a:ext cx="3168352" cy="2376264"/>
          </a:xfrm>
          <a:prstGeom prst="round2DiagRect">
            <a:avLst>
              <a:gd name="adj1" fmla="val 16667"/>
              <a:gd name="adj2" fmla="val 0"/>
            </a:avLst>
          </a:prstGeom>
          <a:blipFill>
            <a:blip r:embed="rId5" cstate="print"/>
            <a:stretch>
              <a:fillRect/>
            </a:stretch>
          </a:blipFill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11" name="Picture 3" descr="C:\Users\Нефёдовы\Desktop\Презентация11\Безымянный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24330" y="260648"/>
            <a:ext cx="1619670" cy="12864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87559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88640"/>
            <a:ext cx="1333922" cy="9915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sp>
        <p:nvSpPr>
          <p:cNvPr id="11" name="Заголовок 3"/>
          <p:cNvSpPr txBox="1">
            <a:spLocks/>
          </p:cNvSpPr>
          <p:nvPr/>
        </p:nvSpPr>
        <p:spPr>
          <a:xfrm>
            <a:off x="1331640" y="404664"/>
            <a:ext cx="6258433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kern="0" dirty="0" smtClean="0">
                <a:solidFill>
                  <a:schemeClr val="tx1">
                    <a:alpha val="100000"/>
                  </a:schemeClr>
                </a:solidFill>
                <a:latin typeface="Arial" pitchFamily="34" charset="0"/>
                <a:cs typeface="Arial" pitchFamily="34" charset="0"/>
              </a:rPr>
              <a:t>Педагогический мониторинг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kern="0" dirty="0" smtClean="0">
                <a:solidFill>
                  <a:schemeClr val="tx1">
                    <a:alpha val="100000"/>
                  </a:schemeClr>
                </a:solidFill>
                <a:latin typeface="Arial" pitchFamily="34" charset="0"/>
                <a:cs typeface="Arial" pitchFamily="34" charset="0"/>
              </a:rPr>
              <a:t>по изучению игровых предпочтений детей для организации речевого развития и речевого общения</a:t>
            </a:r>
            <a:endParaRPr kumimoji="0" lang="ru-RU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alpha val="100000"/>
                </a:scheme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1" name="Picture 3" descr="D:\Старый диск D\Оля\конкурс Нефедова\фотоколлаж\Безымянный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340768"/>
            <a:ext cx="8964488" cy="5040561"/>
          </a:xfrm>
          <a:prstGeom prst="rect">
            <a:avLst/>
          </a:prstGeom>
          <a:noFill/>
        </p:spPr>
      </p:pic>
      <p:pic>
        <p:nvPicPr>
          <p:cNvPr id="9" name="Picture 3" descr="C:\Users\Нефёдовы\Desktop\Презентация11\Безымянный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4330" y="260648"/>
            <a:ext cx="1619670" cy="12864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:\фото почемучки 2012-2013\разные фотки\2013-02-26-1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84784"/>
            <a:ext cx="3088503" cy="23163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907704" y="332656"/>
            <a:ext cx="4760662" cy="110799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2200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Взаимодействие детей</a:t>
            </a:r>
          </a:p>
          <a:p>
            <a:pPr algn="ctr"/>
            <a:r>
              <a:rPr lang="ru-RU" sz="2200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 в микрогруппах </a:t>
            </a:r>
          </a:p>
          <a:p>
            <a:pPr algn="ctr"/>
            <a:r>
              <a:rPr lang="ru-RU" sz="2200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с учетом игровых предпочтений</a:t>
            </a:r>
            <a:endParaRPr lang="ru-RU" sz="2200" b="1" dirty="0"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88640"/>
            <a:ext cx="1333922" cy="9915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3" name="Рисунок 2" descr="IMG_0349.JPG"/>
          <p:cNvPicPr>
            <a:picLocks noChangeAspect="1"/>
          </p:cNvPicPr>
          <p:nvPr/>
        </p:nvPicPr>
        <p:blipFill>
          <a:blip r:embed="rId5" cstate="print">
            <a:lum bright="-10000" contrast="20000"/>
          </a:blip>
          <a:stretch>
            <a:fillRect/>
          </a:stretch>
        </p:blipFill>
        <p:spPr>
          <a:xfrm>
            <a:off x="336318" y="4156545"/>
            <a:ext cx="3088473" cy="23068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3779912" y="4293096"/>
            <a:ext cx="525658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prstClr val="black"/>
                </a:solidFill>
                <a:latin typeface="Arial"/>
                <a:ea typeface="Times New Roman"/>
              </a:rPr>
              <a:t>В рамках инклюзивного образования детям предоставлены  равные условия для взаимодействия и развития, что благотворно влияет на социализацию и коммуникативные навыки воспитанников.</a:t>
            </a:r>
            <a:endParaRPr lang="ru-RU" sz="2000" dirty="0"/>
          </a:p>
        </p:txBody>
      </p:sp>
      <p:pic>
        <p:nvPicPr>
          <p:cNvPr id="6147" name="Picture 3" descr="C:\Users\Нефёдовы\Desktop\Презентация11\Безымянный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77125" y="188640"/>
            <a:ext cx="1666875" cy="1323975"/>
          </a:xfrm>
          <a:prstGeom prst="rect">
            <a:avLst/>
          </a:prstGeom>
          <a:noFill/>
        </p:spPr>
      </p:pic>
      <p:pic>
        <p:nvPicPr>
          <p:cNvPr id="10" name="Рисунок 9" descr="ь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508104" y="1700808"/>
            <a:ext cx="3135490" cy="23419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3159</TotalTime>
  <Words>694</Words>
  <Application>Microsoft Office PowerPoint</Application>
  <PresentationFormat>Экран (4:3)</PresentationFormat>
  <Paragraphs>87</Paragraphs>
  <Slides>20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2" baseType="lpstr">
      <vt:lpstr>Тема1</vt:lpstr>
      <vt:lpstr>Document</vt:lpstr>
      <vt:lpstr>Слайд 1</vt:lpstr>
      <vt:lpstr>             </vt:lpstr>
      <vt:lpstr>Слайд 3</vt:lpstr>
      <vt:lpstr>Слайд 4</vt:lpstr>
      <vt:lpstr>Слайд 5</vt:lpstr>
      <vt:lpstr>Слайд 6</vt:lpstr>
      <vt:lpstr>Мы - детский сад для всех,  детский сад для каждого!</vt:lpstr>
      <vt:lpstr>Слайд 8</vt:lpstr>
      <vt:lpstr>Слайд 9</vt:lpstr>
      <vt:lpstr>Слайд 10</vt:lpstr>
      <vt:lpstr>Слайд 11</vt:lpstr>
      <vt:lpstr>Слайд 12</vt:lpstr>
      <vt:lpstr>Взаимодействие с семьей – одно из важнейших направлений деятельности учителя-логопеда  в системе психолого-педагогического сопровождения ребенка 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prezentatsia_edinaya_2</dc:title>
  <dc:creator>Нелюшка</dc:creator>
  <dc:description>Индивидуальная и групповая _x000d_коррекционно–развивающая работа_x000d_ с детьми</dc:description>
  <cp:lastModifiedBy>Нефёдовы</cp:lastModifiedBy>
  <cp:revision>299</cp:revision>
  <dcterms:created xsi:type="dcterms:W3CDTF">2014-05-14T16:31:48Z</dcterms:created>
  <dcterms:modified xsi:type="dcterms:W3CDTF">2016-09-01T16:39:01Z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">
    <vt:lpwstr>prezentatsia_edinaya_2</vt:lpwstr>
  </property>
  <property fmtid="{D5CDD505-2E9C-101B-9397-08002B2CF9AE}" pid="3" name="SlideDescription">
    <vt:lpwstr>Индивидуальная и групповая _x000d_коррекционно–развивающая работа_x000d_ с детьми</vt:lpwstr>
  </property>
</Properties>
</file>