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65" r:id="rId16"/>
    <p:sldId id="266" r:id="rId17"/>
    <p:sldId id="272" r:id="rId18"/>
    <p:sldId id="274" r:id="rId19"/>
    <p:sldId id="275" r:id="rId20"/>
    <p:sldId id="273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99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7515BB-5A87-4B9E-8CFD-A556E800099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BE443D-5EB8-4F3F-B556-C7CC4928BC21}">
      <dgm:prSet phldrT="[Текст]"/>
      <dgm:spPr/>
      <dgm:t>
        <a:bodyPr/>
        <a:lstStyle/>
        <a:p>
          <a:r>
            <a:rPr lang="ru-RU" dirty="0"/>
            <a:t>игра</a:t>
          </a:r>
        </a:p>
      </dgm:t>
    </dgm:pt>
    <dgm:pt modelId="{905298B5-E05A-4D4E-882C-80DF3F59CBCA}" type="parTrans" cxnId="{75620661-9286-4DA5-8940-EF57FE374034}">
      <dgm:prSet/>
      <dgm:spPr/>
      <dgm:t>
        <a:bodyPr/>
        <a:lstStyle/>
        <a:p>
          <a:endParaRPr lang="ru-RU"/>
        </a:p>
      </dgm:t>
    </dgm:pt>
    <dgm:pt modelId="{99B385E5-25D7-4424-AD54-3F868E8D0B30}" type="sibTrans" cxnId="{75620661-9286-4DA5-8940-EF57FE374034}">
      <dgm:prSet/>
      <dgm:spPr/>
      <dgm:t>
        <a:bodyPr/>
        <a:lstStyle/>
        <a:p>
          <a:endParaRPr lang="ru-RU"/>
        </a:p>
      </dgm:t>
    </dgm:pt>
    <dgm:pt modelId="{782BE473-77CD-4069-81A8-1D7053DEE2B1}">
      <dgm:prSet phldrT="[Текст]" custT="1"/>
      <dgm:spPr/>
      <dgm:t>
        <a:bodyPr/>
        <a:lstStyle/>
        <a:p>
          <a:r>
            <a:rPr lang="ru-RU" sz="1800" dirty="0" err="1"/>
            <a:t>Эмоциона-льное</a:t>
          </a:r>
          <a:r>
            <a:rPr lang="ru-RU" sz="1800" dirty="0"/>
            <a:t> развитие</a:t>
          </a:r>
        </a:p>
      </dgm:t>
    </dgm:pt>
    <dgm:pt modelId="{A3F751B0-27B8-4FFE-BAC9-1058D4DD4C95}" type="parTrans" cxnId="{5DCDD9D9-E6B2-4965-BB56-A1D4D86E7ACF}">
      <dgm:prSet/>
      <dgm:spPr/>
      <dgm:t>
        <a:bodyPr/>
        <a:lstStyle/>
        <a:p>
          <a:endParaRPr lang="ru-RU"/>
        </a:p>
      </dgm:t>
    </dgm:pt>
    <dgm:pt modelId="{E9BD3C2F-C717-42B5-A6F5-A67FB692E608}" type="sibTrans" cxnId="{5DCDD9D9-E6B2-4965-BB56-A1D4D86E7ACF}">
      <dgm:prSet/>
      <dgm:spPr/>
      <dgm:t>
        <a:bodyPr/>
        <a:lstStyle/>
        <a:p>
          <a:endParaRPr lang="ru-RU"/>
        </a:p>
      </dgm:t>
    </dgm:pt>
    <dgm:pt modelId="{C54534B4-7EE4-4A49-A7BC-BE296FC2F3EF}">
      <dgm:prSet phldrT="[Текст]"/>
      <dgm:spPr/>
      <dgm:t>
        <a:bodyPr/>
        <a:lstStyle/>
        <a:p>
          <a:r>
            <a:rPr lang="ru-RU" dirty="0"/>
            <a:t>Игровые умения</a:t>
          </a:r>
        </a:p>
      </dgm:t>
    </dgm:pt>
    <dgm:pt modelId="{83DE433E-8BC5-447E-93F2-B66A5B371045}" type="parTrans" cxnId="{DC79B16B-0A8F-4751-BAC2-93C742830F1C}">
      <dgm:prSet/>
      <dgm:spPr/>
      <dgm:t>
        <a:bodyPr/>
        <a:lstStyle/>
        <a:p>
          <a:endParaRPr lang="ru-RU"/>
        </a:p>
      </dgm:t>
    </dgm:pt>
    <dgm:pt modelId="{B8E465BD-937E-4CD2-A0B0-814E5701776D}" type="sibTrans" cxnId="{DC79B16B-0A8F-4751-BAC2-93C742830F1C}">
      <dgm:prSet/>
      <dgm:spPr/>
      <dgm:t>
        <a:bodyPr/>
        <a:lstStyle/>
        <a:p>
          <a:endParaRPr lang="ru-RU"/>
        </a:p>
      </dgm:t>
    </dgm:pt>
    <dgm:pt modelId="{42E9831B-A555-49E5-8EF3-87232ADC839F}">
      <dgm:prSet phldrT="[Текст]"/>
      <dgm:spPr/>
      <dgm:t>
        <a:bodyPr/>
        <a:lstStyle/>
        <a:p>
          <a:r>
            <a:rPr lang="ru-RU" dirty="0"/>
            <a:t>Тематическое обогащение</a:t>
          </a:r>
        </a:p>
      </dgm:t>
    </dgm:pt>
    <dgm:pt modelId="{711FF3CC-D2F8-4F24-80BE-74C062D1E48B}" type="parTrans" cxnId="{8C75F902-3193-4E07-A301-DC08D5CBFEFC}">
      <dgm:prSet/>
      <dgm:spPr/>
      <dgm:t>
        <a:bodyPr/>
        <a:lstStyle/>
        <a:p>
          <a:endParaRPr lang="ru-RU"/>
        </a:p>
      </dgm:t>
    </dgm:pt>
    <dgm:pt modelId="{70A2AAD5-CEA3-406B-84B0-757481B618AA}" type="sibTrans" cxnId="{8C75F902-3193-4E07-A301-DC08D5CBFEFC}">
      <dgm:prSet/>
      <dgm:spPr/>
      <dgm:t>
        <a:bodyPr/>
        <a:lstStyle/>
        <a:p>
          <a:endParaRPr lang="ru-RU"/>
        </a:p>
      </dgm:t>
    </dgm:pt>
    <dgm:pt modelId="{373041CE-F6CE-4E48-9BA0-4F558C92808A}">
      <dgm:prSet phldrT="[Текст]" custT="1"/>
      <dgm:spPr/>
      <dgm:t>
        <a:bodyPr/>
        <a:lstStyle/>
        <a:p>
          <a:r>
            <a:rPr lang="ru-RU" sz="1800" dirty="0" err="1"/>
            <a:t>Содержате-льное</a:t>
          </a:r>
          <a:r>
            <a:rPr lang="ru-RU" sz="1800" dirty="0"/>
            <a:t> обогащение</a:t>
          </a:r>
        </a:p>
      </dgm:t>
    </dgm:pt>
    <dgm:pt modelId="{9041689F-C8AD-4ACC-9AD8-E7798765EDAF}" type="parTrans" cxnId="{DE3B6BBA-B1AE-4EA9-8733-E8B935E62111}">
      <dgm:prSet/>
      <dgm:spPr/>
      <dgm:t>
        <a:bodyPr/>
        <a:lstStyle/>
        <a:p>
          <a:endParaRPr lang="ru-RU"/>
        </a:p>
      </dgm:t>
    </dgm:pt>
    <dgm:pt modelId="{01E8697A-58BD-43F9-B478-CA92BF2995BF}" type="sibTrans" cxnId="{DE3B6BBA-B1AE-4EA9-8733-E8B935E62111}">
      <dgm:prSet/>
      <dgm:spPr/>
      <dgm:t>
        <a:bodyPr/>
        <a:lstStyle/>
        <a:p>
          <a:endParaRPr lang="ru-RU"/>
        </a:p>
      </dgm:t>
    </dgm:pt>
    <dgm:pt modelId="{01674CE7-A84E-4CA1-8AE9-C9AD4A80ED14}" type="pres">
      <dgm:prSet presAssocID="{F07515BB-5A87-4B9E-8CFD-A556E80009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37E218-07BA-425C-9E5E-4D32711095E2}" type="pres">
      <dgm:prSet presAssocID="{05BE443D-5EB8-4F3F-B556-C7CC4928BC21}" presName="centerShape" presStyleLbl="node0" presStyleIdx="0" presStyleCnt="1"/>
      <dgm:spPr/>
      <dgm:t>
        <a:bodyPr/>
        <a:lstStyle/>
        <a:p>
          <a:endParaRPr lang="ru-RU"/>
        </a:p>
      </dgm:t>
    </dgm:pt>
    <dgm:pt modelId="{6A6A5817-B56E-4BE2-88D2-B26989C26EF6}" type="pres">
      <dgm:prSet presAssocID="{782BE473-77CD-4069-81A8-1D7053DEE2B1}" presName="node" presStyleLbl="node1" presStyleIdx="0" presStyleCnt="4" custScaleX="120958" custScaleY="111046" custRadScaleRad="93585" custRadScaleInc="5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C7E62-7AEE-49C0-8CE9-2C8B6F202584}" type="pres">
      <dgm:prSet presAssocID="{782BE473-77CD-4069-81A8-1D7053DEE2B1}" presName="dummy" presStyleCnt="0"/>
      <dgm:spPr/>
    </dgm:pt>
    <dgm:pt modelId="{0BCCAC96-2220-44FD-988A-6EA85EE49DC6}" type="pres">
      <dgm:prSet presAssocID="{E9BD3C2F-C717-42B5-A6F5-A67FB692E60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EC3DB741-5147-455C-8D9F-89DBB150A816}" type="pres">
      <dgm:prSet presAssocID="{C54534B4-7EE4-4A49-A7BC-BE296FC2F3EF}" presName="node" presStyleLbl="node1" presStyleIdx="1" presStyleCnt="4" custScaleX="140946" custScaleY="128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24D68-B5BF-4008-B772-999CC1923E3D}" type="pres">
      <dgm:prSet presAssocID="{C54534B4-7EE4-4A49-A7BC-BE296FC2F3EF}" presName="dummy" presStyleCnt="0"/>
      <dgm:spPr/>
    </dgm:pt>
    <dgm:pt modelId="{68AAC60F-E3CB-4563-9294-2944D4DF835E}" type="pres">
      <dgm:prSet presAssocID="{B8E465BD-937E-4CD2-A0B0-814E5701776D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C586E44-EEFB-47F8-8E05-0D625247E3C1}" type="pres">
      <dgm:prSet presAssocID="{42E9831B-A555-49E5-8EF3-87232ADC839F}" presName="node" presStyleLbl="node1" presStyleIdx="2" presStyleCnt="4" custScaleX="146464" custScaleY="137841" custRadScaleRad="93820" custRadScaleInc="-4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14B6B-EB34-4B30-800D-89BA4A19557A}" type="pres">
      <dgm:prSet presAssocID="{42E9831B-A555-49E5-8EF3-87232ADC839F}" presName="dummy" presStyleCnt="0"/>
      <dgm:spPr/>
    </dgm:pt>
    <dgm:pt modelId="{B0A959B7-BDDD-4BE0-985B-4791B83441CE}" type="pres">
      <dgm:prSet presAssocID="{70A2AAD5-CEA3-406B-84B0-757481B618AA}" presName="sibTrans" presStyleLbl="sibTrans2D1" presStyleIdx="2" presStyleCnt="4"/>
      <dgm:spPr/>
      <dgm:t>
        <a:bodyPr/>
        <a:lstStyle/>
        <a:p>
          <a:endParaRPr lang="ru-RU"/>
        </a:p>
      </dgm:t>
    </dgm:pt>
    <dgm:pt modelId="{C5C19AEE-0845-4CE2-8AD8-6ECF77BF3205}" type="pres">
      <dgm:prSet presAssocID="{373041CE-F6CE-4E48-9BA0-4F558C92808A}" presName="node" presStyleLbl="node1" presStyleIdx="3" presStyleCnt="4" custScaleX="134561" custScaleY="133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8BA4D-9E89-4CD6-B6D2-1AAFDE04F681}" type="pres">
      <dgm:prSet presAssocID="{373041CE-F6CE-4E48-9BA0-4F558C92808A}" presName="dummy" presStyleCnt="0"/>
      <dgm:spPr/>
    </dgm:pt>
    <dgm:pt modelId="{ED99C2B8-7D59-44BB-9749-FB98961A0305}" type="pres">
      <dgm:prSet presAssocID="{01E8697A-58BD-43F9-B478-CA92BF2995B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FED093FA-B1CA-4693-B1A0-5691206BBD87}" type="presOf" srcId="{F07515BB-5A87-4B9E-8CFD-A556E8000997}" destId="{01674CE7-A84E-4CA1-8AE9-C9AD4A80ED14}" srcOrd="0" destOrd="0" presId="urn:microsoft.com/office/officeart/2005/8/layout/radial6"/>
    <dgm:cxn modelId="{DADB4499-03E4-4781-9593-983BC54919BC}" type="presOf" srcId="{70A2AAD5-CEA3-406B-84B0-757481B618AA}" destId="{B0A959B7-BDDD-4BE0-985B-4791B83441CE}" srcOrd="0" destOrd="0" presId="urn:microsoft.com/office/officeart/2005/8/layout/radial6"/>
    <dgm:cxn modelId="{57FA527F-7FA0-4C1C-AD19-79B14FB92A0F}" type="presOf" srcId="{782BE473-77CD-4069-81A8-1D7053DEE2B1}" destId="{6A6A5817-B56E-4BE2-88D2-B26989C26EF6}" srcOrd="0" destOrd="0" presId="urn:microsoft.com/office/officeart/2005/8/layout/radial6"/>
    <dgm:cxn modelId="{8C75F902-3193-4E07-A301-DC08D5CBFEFC}" srcId="{05BE443D-5EB8-4F3F-B556-C7CC4928BC21}" destId="{42E9831B-A555-49E5-8EF3-87232ADC839F}" srcOrd="2" destOrd="0" parTransId="{711FF3CC-D2F8-4F24-80BE-74C062D1E48B}" sibTransId="{70A2AAD5-CEA3-406B-84B0-757481B618AA}"/>
    <dgm:cxn modelId="{75620661-9286-4DA5-8940-EF57FE374034}" srcId="{F07515BB-5A87-4B9E-8CFD-A556E8000997}" destId="{05BE443D-5EB8-4F3F-B556-C7CC4928BC21}" srcOrd="0" destOrd="0" parTransId="{905298B5-E05A-4D4E-882C-80DF3F59CBCA}" sibTransId="{99B385E5-25D7-4424-AD54-3F868E8D0B30}"/>
    <dgm:cxn modelId="{FAFA5E00-9DD3-4628-843B-984420914000}" type="presOf" srcId="{01E8697A-58BD-43F9-B478-CA92BF2995BF}" destId="{ED99C2B8-7D59-44BB-9749-FB98961A0305}" srcOrd="0" destOrd="0" presId="urn:microsoft.com/office/officeart/2005/8/layout/radial6"/>
    <dgm:cxn modelId="{B03D45C8-6674-44A3-BC2F-B20850AFE853}" type="presOf" srcId="{E9BD3C2F-C717-42B5-A6F5-A67FB692E608}" destId="{0BCCAC96-2220-44FD-988A-6EA85EE49DC6}" srcOrd="0" destOrd="0" presId="urn:microsoft.com/office/officeart/2005/8/layout/radial6"/>
    <dgm:cxn modelId="{DE3B6BBA-B1AE-4EA9-8733-E8B935E62111}" srcId="{05BE443D-5EB8-4F3F-B556-C7CC4928BC21}" destId="{373041CE-F6CE-4E48-9BA0-4F558C92808A}" srcOrd="3" destOrd="0" parTransId="{9041689F-C8AD-4ACC-9AD8-E7798765EDAF}" sibTransId="{01E8697A-58BD-43F9-B478-CA92BF2995BF}"/>
    <dgm:cxn modelId="{A1205311-4292-4CAE-BAEF-D85EBE7796FC}" type="presOf" srcId="{42E9831B-A555-49E5-8EF3-87232ADC839F}" destId="{3C586E44-EEFB-47F8-8E05-0D625247E3C1}" srcOrd="0" destOrd="0" presId="urn:microsoft.com/office/officeart/2005/8/layout/radial6"/>
    <dgm:cxn modelId="{DC79B16B-0A8F-4751-BAC2-93C742830F1C}" srcId="{05BE443D-5EB8-4F3F-B556-C7CC4928BC21}" destId="{C54534B4-7EE4-4A49-A7BC-BE296FC2F3EF}" srcOrd="1" destOrd="0" parTransId="{83DE433E-8BC5-447E-93F2-B66A5B371045}" sibTransId="{B8E465BD-937E-4CD2-A0B0-814E5701776D}"/>
    <dgm:cxn modelId="{1D51A2DA-E07A-4F1D-9879-6244959249F8}" type="presOf" srcId="{05BE443D-5EB8-4F3F-B556-C7CC4928BC21}" destId="{5E37E218-07BA-425C-9E5E-4D32711095E2}" srcOrd="0" destOrd="0" presId="urn:microsoft.com/office/officeart/2005/8/layout/radial6"/>
    <dgm:cxn modelId="{5DCDD9D9-E6B2-4965-BB56-A1D4D86E7ACF}" srcId="{05BE443D-5EB8-4F3F-B556-C7CC4928BC21}" destId="{782BE473-77CD-4069-81A8-1D7053DEE2B1}" srcOrd="0" destOrd="0" parTransId="{A3F751B0-27B8-4FFE-BAC9-1058D4DD4C95}" sibTransId="{E9BD3C2F-C717-42B5-A6F5-A67FB692E608}"/>
    <dgm:cxn modelId="{350EB040-6BA3-4398-B112-06C557FF8CCC}" type="presOf" srcId="{C54534B4-7EE4-4A49-A7BC-BE296FC2F3EF}" destId="{EC3DB741-5147-455C-8D9F-89DBB150A816}" srcOrd="0" destOrd="0" presId="urn:microsoft.com/office/officeart/2005/8/layout/radial6"/>
    <dgm:cxn modelId="{1143B506-0EEB-447E-A9C6-36BEF7F5E942}" type="presOf" srcId="{373041CE-F6CE-4E48-9BA0-4F558C92808A}" destId="{C5C19AEE-0845-4CE2-8AD8-6ECF77BF3205}" srcOrd="0" destOrd="0" presId="urn:microsoft.com/office/officeart/2005/8/layout/radial6"/>
    <dgm:cxn modelId="{AFEF63D2-612C-47B3-A20C-8AE79D539CD9}" type="presOf" srcId="{B8E465BD-937E-4CD2-A0B0-814E5701776D}" destId="{68AAC60F-E3CB-4563-9294-2944D4DF835E}" srcOrd="0" destOrd="0" presId="urn:microsoft.com/office/officeart/2005/8/layout/radial6"/>
    <dgm:cxn modelId="{A73AC419-AD10-421C-9DCB-0C797331AD4A}" type="presParOf" srcId="{01674CE7-A84E-4CA1-8AE9-C9AD4A80ED14}" destId="{5E37E218-07BA-425C-9E5E-4D32711095E2}" srcOrd="0" destOrd="0" presId="urn:microsoft.com/office/officeart/2005/8/layout/radial6"/>
    <dgm:cxn modelId="{BEB69358-0B80-44D1-9CCC-89C8AAC2545E}" type="presParOf" srcId="{01674CE7-A84E-4CA1-8AE9-C9AD4A80ED14}" destId="{6A6A5817-B56E-4BE2-88D2-B26989C26EF6}" srcOrd="1" destOrd="0" presId="urn:microsoft.com/office/officeart/2005/8/layout/radial6"/>
    <dgm:cxn modelId="{7784F2E4-3ADD-4561-8563-1C8DFA3CDD62}" type="presParOf" srcId="{01674CE7-A84E-4CA1-8AE9-C9AD4A80ED14}" destId="{CABC7E62-7AEE-49C0-8CE9-2C8B6F202584}" srcOrd="2" destOrd="0" presId="urn:microsoft.com/office/officeart/2005/8/layout/radial6"/>
    <dgm:cxn modelId="{459BA0E4-E9E7-411D-B866-663F4FA45E82}" type="presParOf" srcId="{01674CE7-A84E-4CA1-8AE9-C9AD4A80ED14}" destId="{0BCCAC96-2220-44FD-988A-6EA85EE49DC6}" srcOrd="3" destOrd="0" presId="urn:microsoft.com/office/officeart/2005/8/layout/radial6"/>
    <dgm:cxn modelId="{0C9D0BAA-834E-4C1F-AEB5-F1EB5807AD12}" type="presParOf" srcId="{01674CE7-A84E-4CA1-8AE9-C9AD4A80ED14}" destId="{EC3DB741-5147-455C-8D9F-89DBB150A816}" srcOrd="4" destOrd="0" presId="urn:microsoft.com/office/officeart/2005/8/layout/radial6"/>
    <dgm:cxn modelId="{A702FAEE-F46F-4839-9882-74007E2AC188}" type="presParOf" srcId="{01674CE7-A84E-4CA1-8AE9-C9AD4A80ED14}" destId="{7A724D68-B5BF-4008-B772-999CC1923E3D}" srcOrd="5" destOrd="0" presId="urn:microsoft.com/office/officeart/2005/8/layout/radial6"/>
    <dgm:cxn modelId="{91A9BFD5-093A-40ED-95A9-21F4EAC45EDA}" type="presParOf" srcId="{01674CE7-A84E-4CA1-8AE9-C9AD4A80ED14}" destId="{68AAC60F-E3CB-4563-9294-2944D4DF835E}" srcOrd="6" destOrd="0" presId="urn:microsoft.com/office/officeart/2005/8/layout/radial6"/>
    <dgm:cxn modelId="{0B6A6642-98A0-43F8-B735-F21342F75EA0}" type="presParOf" srcId="{01674CE7-A84E-4CA1-8AE9-C9AD4A80ED14}" destId="{3C586E44-EEFB-47F8-8E05-0D625247E3C1}" srcOrd="7" destOrd="0" presId="urn:microsoft.com/office/officeart/2005/8/layout/radial6"/>
    <dgm:cxn modelId="{273810C4-16C6-4963-86D7-21A050F4A451}" type="presParOf" srcId="{01674CE7-A84E-4CA1-8AE9-C9AD4A80ED14}" destId="{31414B6B-EB34-4B30-800D-89BA4A19557A}" srcOrd="8" destOrd="0" presId="urn:microsoft.com/office/officeart/2005/8/layout/radial6"/>
    <dgm:cxn modelId="{FE3FA190-36BA-43F1-9305-F3C9CDD99A6B}" type="presParOf" srcId="{01674CE7-A84E-4CA1-8AE9-C9AD4A80ED14}" destId="{B0A959B7-BDDD-4BE0-985B-4791B83441CE}" srcOrd="9" destOrd="0" presId="urn:microsoft.com/office/officeart/2005/8/layout/radial6"/>
    <dgm:cxn modelId="{7AE1EECC-E417-4A76-904E-372A33FCA06A}" type="presParOf" srcId="{01674CE7-A84E-4CA1-8AE9-C9AD4A80ED14}" destId="{C5C19AEE-0845-4CE2-8AD8-6ECF77BF3205}" srcOrd="10" destOrd="0" presId="urn:microsoft.com/office/officeart/2005/8/layout/radial6"/>
    <dgm:cxn modelId="{E27810E1-D1AA-44D4-8F0B-2A6E460DA512}" type="presParOf" srcId="{01674CE7-A84E-4CA1-8AE9-C9AD4A80ED14}" destId="{F728BA4D-9E89-4CD6-B6D2-1AAFDE04F681}" srcOrd="11" destOrd="0" presId="urn:microsoft.com/office/officeart/2005/8/layout/radial6"/>
    <dgm:cxn modelId="{BD1EBE7A-8FBC-4D95-B6A3-EE05E8A1AEA5}" type="presParOf" srcId="{01674CE7-A84E-4CA1-8AE9-C9AD4A80ED14}" destId="{ED99C2B8-7D59-44BB-9749-FB98961A030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 userDrawn="1"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12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© Фокина Лидия Петровна </a:t>
            </a:r>
          </a:p>
        </p:txBody>
      </p:sp>
      <p:grpSp>
        <p:nvGrpSpPr>
          <p:cNvPr id="8" name="Группа 7"/>
          <p:cNvGrpSpPr/>
          <p:nvPr userDrawn="1"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 userDrawn="1"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 userDrawn="1"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/>
          <p:cNvGrpSpPr/>
          <p:nvPr userDrawn="1"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 userDrawn="1"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 userDrawn="1"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 userDrawn="1"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 userDrawn="1"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  <a:solidFill>
            <a:schemeClr val="accent3">
              <a:lumMod val="50000"/>
            </a:schemeClr>
          </a:solidFill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7772400" cy="5832648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Анализ результатов диагностики существующих условий для реализации средств коммуникации участников образовательного процесса в ГБДОУ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детский сад 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4 Кронштадтского района</a:t>
            </a:r>
            <a:r>
              <a:rPr lang="ru-RU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mtClean="0">
                <a:solidFill>
                  <a:schemeClr val="accent4">
                    <a:lumMod val="50000"/>
                  </a:schemeClr>
                </a:solidFill>
              </a:rPr>
              <a:t>Санкт-Петербурга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355160" cy="1656184"/>
          </a:xfrm>
        </p:spPr>
        <p:txBody>
          <a:bodyPr/>
          <a:lstStyle/>
          <a:p>
            <a:r>
              <a:rPr lang="ru-RU" sz="3600" b="1" dirty="0"/>
              <a:t>Социально-коммуникативное развитие детей ГБДОУ №4 г. Кронштадта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132856"/>
            <a:ext cx="7355160" cy="399330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Был зафиксирован достаточный уровень социально-коммуникативного развития детей разных возрастных групп.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573016"/>
            <a:ext cx="3960440" cy="295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6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210146"/>
          </a:xfrm>
        </p:spPr>
        <p:txBody>
          <a:bodyPr/>
          <a:lstStyle/>
          <a:p>
            <a:r>
              <a:rPr lang="ru-RU" sz="3600" b="1" dirty="0"/>
              <a:t>Выявлены проблемы социально-коммуникативного развития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84784"/>
            <a:ext cx="7499176" cy="464137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1.	сложности в дифференциации своих возможностей и способностей;</a:t>
            </a:r>
          </a:p>
          <a:p>
            <a:pPr marL="0" indent="0" algn="just">
              <a:buNone/>
            </a:pPr>
            <a:r>
              <a:rPr lang="ru-RU" sz="2400" dirty="0"/>
              <a:t>2.	трудности, связанные с переживанием эмоций, настроений, эмпатии к взрослым и сверстникам, эмоциональная реакция на действия литературных героев, произведений искусства;</a:t>
            </a:r>
          </a:p>
          <a:p>
            <a:pPr marL="0" indent="0" algn="just">
              <a:buNone/>
            </a:pPr>
            <a:r>
              <a:rPr lang="ru-RU" sz="2400" dirty="0"/>
              <a:t>3.	недостаточный уровень развития сюжетно-</a:t>
            </a:r>
            <a:r>
              <a:rPr lang="ru-RU" sz="2400" dirty="0" err="1"/>
              <a:t>отобразительной</a:t>
            </a:r>
            <a:r>
              <a:rPr lang="ru-RU" sz="2400" dirty="0"/>
              <a:t> игры и общения со взрослыми;</a:t>
            </a:r>
          </a:p>
          <a:p>
            <a:pPr marL="0" indent="0" algn="just">
              <a:buNone/>
            </a:pPr>
            <a:r>
              <a:rPr lang="ru-RU" sz="2400" dirty="0"/>
              <a:t>4.	недостаточный уровень развития самостоятельности.</a:t>
            </a:r>
          </a:p>
          <a:p>
            <a:pPr marL="0" indent="0" algn="just">
              <a:buNone/>
            </a:pPr>
            <a:r>
              <a:rPr lang="ru-RU" sz="2400" dirty="0"/>
              <a:t>5.	трудности в оказании помощи другому;</a:t>
            </a:r>
          </a:p>
        </p:txBody>
      </p:sp>
    </p:spTree>
    <p:extLst>
      <p:ext uri="{BB962C8B-B14F-4D97-AF65-F5344CB8AC3E}">
        <p14:creationId xmlns:p14="http://schemas.microsoft.com/office/powerpoint/2010/main" val="1244477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499176" cy="1195536"/>
          </a:xfrm>
        </p:spPr>
        <p:txBody>
          <a:bodyPr/>
          <a:lstStyle/>
          <a:p>
            <a:r>
              <a:rPr lang="ru-RU" sz="3600" b="1" dirty="0"/>
              <a:t>Выявлены проблемы социально-коммуникативного развития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92514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6.	проблемы в согласовании своих действий с действиями других;</a:t>
            </a:r>
          </a:p>
          <a:p>
            <a:pPr marL="0" indent="0" algn="just">
              <a:buNone/>
            </a:pPr>
            <a:r>
              <a:rPr lang="ru-RU" sz="2400" dirty="0"/>
              <a:t>7.	трудности в подчинении своих интересов интересам других детей;</a:t>
            </a:r>
          </a:p>
          <a:p>
            <a:pPr marL="0" indent="0" algn="just">
              <a:buNone/>
            </a:pPr>
            <a:r>
              <a:rPr lang="ru-RU" sz="2400" dirty="0"/>
              <a:t>8.	развитие игровых умений в творческих играх;</a:t>
            </a:r>
          </a:p>
          <a:p>
            <a:pPr marL="0" indent="0" algn="just">
              <a:buNone/>
            </a:pPr>
            <a:r>
              <a:rPr lang="ru-RU" sz="2400" dirty="0"/>
              <a:t>9.	развитие представлений о различных профессиях.</a:t>
            </a:r>
          </a:p>
          <a:p>
            <a:pPr marL="0" indent="0" algn="just">
              <a:buNone/>
            </a:pPr>
            <a:r>
              <a:rPr lang="ru-RU" sz="2400" dirty="0"/>
              <a:t>10.	названия городских объектов и ориентиров (площадь, бульвар, проспект);</a:t>
            </a:r>
          </a:p>
          <a:p>
            <a:pPr marL="0" indent="0" algn="just">
              <a:buNone/>
            </a:pPr>
            <a:r>
              <a:rPr lang="ru-RU" sz="2400" dirty="0"/>
              <a:t>11.	в трудовой деятельности: не все умеют создавать игрушки из бросового материала.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35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786210"/>
          </a:xfrm>
        </p:spPr>
        <p:txBody>
          <a:bodyPr/>
          <a:lstStyle/>
          <a:p>
            <a:r>
              <a:rPr lang="ru-RU" sz="3600" b="1" dirty="0"/>
              <a:t>Ведущим средством решения выявленных проблем может стать игровая деятельность детей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2348880"/>
            <a:ext cx="5018151" cy="360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9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388680"/>
              </p:ext>
            </p:extLst>
          </p:nvPr>
        </p:nvGraphicFramePr>
        <p:xfrm>
          <a:off x="1258888" y="260648"/>
          <a:ext cx="742791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744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04664"/>
            <a:ext cx="7427168" cy="5721499"/>
          </a:xfrm>
        </p:spPr>
        <p:txBody>
          <a:bodyPr/>
          <a:lstStyle/>
          <a:p>
            <a:pPr algn="ctr"/>
            <a:r>
              <a:rPr lang="ru-RU" dirty="0"/>
              <a:t>По мнению большинства педагогов и именно </a:t>
            </a:r>
            <a:r>
              <a:rPr lang="ru-RU" b="1" cap="all" dirty="0">
                <a:solidFill>
                  <a:schemeClr val="accent4">
                    <a:lumMod val="50000"/>
                  </a:schemeClr>
                </a:solidFill>
              </a:rPr>
              <a:t>коммуникация</a:t>
            </a:r>
            <a:r>
              <a:rPr lang="ru-RU" dirty="0"/>
              <a:t> может быть процессом сопровождения родителя и ребенка в образовательном процессе детского сада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073" y="2996952"/>
            <a:ext cx="5404285" cy="30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26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32656"/>
            <a:ext cx="7437512" cy="6192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/>
              <a:t>Система работы ДОО с различными целевыми группами участников образовательного процесса на основе эффективных средств коммуникации с учетом социокультурной и информационной среды современного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690996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«Педагог-Ребенок-Родители»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636912"/>
            <a:ext cx="5869426" cy="3019165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547664" y="260648"/>
            <a:ext cx="7139136" cy="14401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Проект «Эффективна коммуникация»</a:t>
            </a:r>
          </a:p>
        </p:txBody>
      </p:sp>
    </p:spTree>
    <p:extLst>
      <p:ext uri="{BB962C8B-B14F-4D97-AF65-F5344CB8AC3E}">
        <p14:creationId xmlns:p14="http://schemas.microsoft.com/office/powerpoint/2010/main" val="82508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714202"/>
          </a:xfrm>
        </p:spPr>
        <p:txBody>
          <a:bodyPr/>
          <a:lstStyle/>
          <a:p>
            <a:r>
              <a:rPr lang="ru-RU" sz="3600" b="1" dirty="0"/>
              <a:t>Организация коммуникации в пространстве проекта «Педагог-Ребёнок-Родители»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988840"/>
            <a:ext cx="7283152" cy="4536504"/>
          </a:xfrm>
        </p:spPr>
        <p:txBody>
          <a:bodyPr/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сценарии образовательной деятельности детей;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совместная деятельность детей и взрослых;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создание культурных практик в образовательном процессе для детей и родителей;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развитие самостоятельности и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субъектности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ребенка в образовании на основе ИКТ. </a:t>
            </a:r>
          </a:p>
        </p:txBody>
      </p:sp>
    </p:spTree>
    <p:extLst>
      <p:ext uri="{BB962C8B-B14F-4D97-AF65-F5344CB8AC3E}">
        <p14:creationId xmlns:p14="http://schemas.microsoft.com/office/powerpoint/2010/main" val="1441210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642194"/>
          </a:xfrm>
        </p:spPr>
        <p:txBody>
          <a:bodyPr/>
          <a:lstStyle/>
          <a:p>
            <a:r>
              <a:rPr lang="ru-RU" sz="3600" b="1" dirty="0"/>
              <a:t>Организация коммуникации в пространстве проекта «Педагог-Ребёнок-Родители»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16832"/>
            <a:ext cx="7560840" cy="44644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Во взаимодействии с родителями используются современные формы коммуникации: </a:t>
            </a:r>
          </a:p>
          <a:p>
            <a:r>
              <a:rPr lang="ru-RU" dirty="0"/>
              <a:t>интерактивные мастер-классы;</a:t>
            </a:r>
          </a:p>
          <a:p>
            <a:r>
              <a:rPr lang="ru-RU" dirty="0"/>
              <a:t>электронные выпуски газет;</a:t>
            </a:r>
          </a:p>
          <a:p>
            <a:r>
              <a:rPr lang="ru-RU" dirty="0"/>
              <a:t>дистанционное повышение компетентности родителей. </a:t>
            </a:r>
          </a:p>
        </p:txBody>
      </p:sp>
    </p:spTree>
    <p:extLst>
      <p:ext uri="{BB962C8B-B14F-4D97-AF65-F5344CB8AC3E}">
        <p14:creationId xmlns:p14="http://schemas.microsoft.com/office/powerpoint/2010/main" val="343403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184" y="404664"/>
            <a:ext cx="7272808" cy="6120680"/>
          </a:xfrm>
        </p:spPr>
        <p:txBody>
          <a:bodyPr/>
          <a:lstStyle/>
          <a:p>
            <a:pPr algn="ctr"/>
            <a:r>
              <a:rPr lang="ru-RU" sz="3200" dirty="0"/>
              <a:t>Участники образовательных отношений, попавшие в поле изучения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1. Дети дошкольного возраста (5 групп)</a:t>
            </a:r>
            <a:br>
              <a:rPr lang="ru-RU" sz="3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2. Родители воспитанников</a:t>
            </a:r>
            <a:br>
              <a:rPr lang="ru-RU" sz="3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3. Воспитатели детского сада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332655"/>
            <a:ext cx="7355160" cy="1039827"/>
          </a:xfrm>
        </p:spPr>
        <p:txBody>
          <a:bodyPr/>
          <a:lstStyle/>
          <a:p>
            <a:r>
              <a:rPr lang="ru-RU" sz="3600" b="1" dirty="0"/>
              <a:t>Проект «Эффективная коммуникация»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59632" y="1196752"/>
            <a:ext cx="7427168" cy="52565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«Руководитель – Педагоги – Родители – Социальные партнеры»</a:t>
            </a:r>
          </a:p>
          <a:p>
            <a:endParaRPr lang="ru-RU" dirty="0"/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8" name="Ссылка на слайд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40016374"/>
                  </p:ext>
                </p:extLst>
              </p:nvPr>
            </p:nvGraphicFramePr>
            <p:xfrm>
              <a:off x="-3863622" y="3225967"/>
              <a:ext cx="2286000" cy="1714500"/>
            </p:xfrm>
            <a:graphic>
              <a:graphicData uri="http://schemas.microsoft.com/office/powerpoint/2016/slidezoom">
                <pslz:sldZm>
                  <pslz:sldZmObj sldId="275" cId="3434038118">
                    <pslz:zmPr id="{AD52F361-5B85-404F-AAC0-826BFD10F98E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Ссылка на слайд 7">
                <a:hlinkClick r:id="rId3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863622" y="322596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2619411"/>
            <a:ext cx="3484240" cy="2321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528" y="3572315"/>
            <a:ext cx="36484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0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325562"/>
          </a:xfrm>
        </p:spPr>
        <p:txBody>
          <a:bodyPr/>
          <a:lstStyle/>
          <a:p>
            <a:r>
              <a:rPr lang="ru-RU" sz="3600" b="1" dirty="0"/>
              <a:t>В качестве социальных партнеров детского сада родители видят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центральная районная детская библиотека 21%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детско-юношеская спортивная школа 20%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музей истории Кронштадта 13%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дворец культуры 10%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общеобразовательные школы 9%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детская поликлиника 7%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другие детские сады 4%</a:t>
            </a:r>
          </a:p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дом молодёжи 4%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767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sz="3600" b="1" dirty="0"/>
              <a:t>Родители - инициаторы социального партнёрства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514116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Группа «Ладушки»</a:t>
            </a:r>
          </a:p>
          <a:p>
            <a:pPr marL="0" indent="0">
              <a:buNone/>
            </a:pPr>
            <a:r>
              <a:rPr lang="ru-RU" sz="2400" dirty="0"/>
              <a:t>•	ООО «ЕВРОМЕД КЛИНИК»</a:t>
            </a:r>
          </a:p>
          <a:p>
            <a:pPr marL="0" indent="0">
              <a:buNone/>
            </a:pPr>
            <a:r>
              <a:rPr lang="ru-RU" sz="2400" dirty="0"/>
              <a:t>•	в/ч 22830 (экскурсии по кораблям для детей любого возраста);</a:t>
            </a:r>
          </a:p>
          <a:p>
            <a:pPr marL="0" indent="0">
              <a:buNone/>
            </a:pPr>
            <a:r>
              <a:rPr lang="ru-RU" sz="2400" dirty="0"/>
              <a:t>Группа «Непоседы»</a:t>
            </a:r>
          </a:p>
          <a:p>
            <a:pPr marL="0" indent="0">
              <a:buNone/>
            </a:pPr>
            <a:r>
              <a:rPr lang="ru-RU" sz="2400" dirty="0"/>
              <a:t>•	Мастер-классы для детей по плетению фигур из шаров;</a:t>
            </a:r>
          </a:p>
          <a:p>
            <a:pPr marL="0" indent="0">
              <a:buNone/>
            </a:pPr>
            <a:r>
              <a:rPr lang="ru-RU" sz="2400" dirty="0"/>
              <a:t> Группа «Капельки» (средняя)</a:t>
            </a:r>
          </a:p>
          <a:p>
            <a:pPr marL="0" indent="0">
              <a:buNone/>
            </a:pPr>
            <a:r>
              <a:rPr lang="ru-RU" sz="2400" dirty="0"/>
              <a:t>•	СОШ № 422 Кронштадтского района;</a:t>
            </a:r>
          </a:p>
          <a:p>
            <a:pPr marL="0" indent="0">
              <a:buNone/>
            </a:pPr>
            <a:r>
              <a:rPr lang="ru-RU" sz="2400" dirty="0"/>
              <a:t>•	Экскурсия по магазину, в котором я работаю;</a:t>
            </a:r>
          </a:p>
          <a:p>
            <a:pPr marL="0" indent="0">
              <a:buNone/>
            </a:pPr>
            <a:r>
              <a:rPr lang="ru-RU" sz="2400" dirty="0"/>
              <a:t>Группа «Искорки»</a:t>
            </a:r>
          </a:p>
          <a:p>
            <a:pPr marL="0" indent="0">
              <a:buNone/>
            </a:pPr>
            <a:r>
              <a:rPr lang="ru-RU" sz="2400" dirty="0"/>
              <a:t>•	Детская поликлиника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547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5818658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6000" b="1" dirty="0">
                <a:solidFill>
                  <a:schemeClr val="accent4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2923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715200" cy="1325562"/>
          </a:xfrm>
        </p:spPr>
        <p:txBody>
          <a:bodyPr/>
          <a:lstStyle/>
          <a:p>
            <a:r>
              <a:rPr lang="ru-RU" sz="3600" b="1" dirty="0"/>
              <a:t>Процесс коммуникации оценивается воспитателями положительно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259632" y="1600200"/>
            <a:ext cx="3236168" cy="5069160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Большее предпочтение в общении с детьми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Менее комфортно общение с родителями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821" y="3429000"/>
            <a:ext cx="3146979" cy="30739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223" y="3429000"/>
            <a:ext cx="3009931" cy="30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7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6106690"/>
          </a:xfrm>
        </p:spPr>
        <p:txBody>
          <a:bodyPr/>
          <a:lstStyle/>
          <a:p>
            <a:r>
              <a:rPr lang="ru-RU" sz="3600" b="1" dirty="0"/>
              <a:t>Основные проблемы в общении с родителями воспитанников</a:t>
            </a:r>
            <a:br>
              <a:rPr lang="ru-RU" sz="3600" b="1" dirty="0"/>
            </a:br>
            <a:r>
              <a:rPr lang="ru-RU" sz="3600" b="1" dirty="0"/>
              <a:t>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1. Излишняя информированность родителей </a:t>
            </a:r>
            <a:br>
              <a:rPr lang="ru-RU" sz="3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2. Закрытость и не информированность родителей.</a:t>
            </a:r>
            <a:br>
              <a:rPr lang="ru-RU" sz="3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3. Нехватка времени для общения с собственными детьми</a:t>
            </a:r>
          </a:p>
        </p:txBody>
      </p:sp>
    </p:spTree>
    <p:extLst>
      <p:ext uri="{BB962C8B-B14F-4D97-AF65-F5344CB8AC3E}">
        <p14:creationId xmlns:p14="http://schemas.microsoft.com/office/powerpoint/2010/main" val="275979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27168" cy="6120680"/>
          </a:xfrm>
        </p:spPr>
        <p:txBody>
          <a:bodyPr/>
          <a:lstStyle/>
          <a:p>
            <a:r>
              <a:rPr lang="ru-RU" sz="4000" b="1" dirty="0"/>
              <a:t>Особенности развития современных детей</a:t>
            </a:r>
            <a:br>
              <a:rPr lang="ru-RU" sz="4000" b="1" dirty="0"/>
            </a:br>
            <a:r>
              <a:rPr lang="ru-RU" sz="2400" b="1" dirty="0"/>
              <a:t>(по мнению воспитателей)</a:t>
            </a:r>
            <a:br>
              <a:rPr lang="ru-RU" sz="2400" b="1" dirty="0"/>
            </a:b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1.Направленность общения ребенка-дошкольника на себя или на 1 сверстника</a:t>
            </a:r>
            <a:br>
              <a:rPr lang="ru-RU" sz="3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2. Проявления детской игровой субкультуры </a:t>
            </a:r>
            <a:br>
              <a:rPr lang="ru-RU" sz="32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3. Акселерация интеллектуального развития и детская агрессивность</a:t>
            </a:r>
          </a:p>
        </p:txBody>
      </p:sp>
    </p:spTree>
    <p:extLst>
      <p:ext uri="{BB962C8B-B14F-4D97-AF65-F5344CB8AC3E}">
        <p14:creationId xmlns:p14="http://schemas.microsoft.com/office/powerpoint/2010/main" val="244986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6250706"/>
          </a:xfrm>
        </p:spPr>
        <p:txBody>
          <a:bodyPr/>
          <a:lstStyle/>
          <a:p>
            <a:r>
              <a:rPr lang="ru-RU" sz="4000" b="1" dirty="0"/>
              <a:t>Основная цель коммуникации</a:t>
            </a:r>
            <a:r>
              <a:rPr lang="ru-RU" dirty="0"/>
              <a:t/>
            </a:r>
            <a:br>
              <a:rPr lang="ru-RU" dirty="0"/>
            </a:br>
            <a:r>
              <a:rPr lang="ru-RU" sz="3200" dirty="0"/>
              <a:t>(родители)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определение единой стратегии воспитания ребенка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596" y="3501008"/>
            <a:ext cx="4767239" cy="28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78098"/>
          </a:xfrm>
        </p:spPr>
        <p:txBody>
          <a:bodyPr/>
          <a:lstStyle/>
          <a:p>
            <a:r>
              <a:rPr lang="ru-RU" sz="3600" b="1" dirty="0"/>
              <a:t>Воспитатели хотят обновления…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187624" y="1052736"/>
            <a:ext cx="7499176" cy="5616624"/>
          </a:xfrm>
        </p:spPr>
        <p:txBody>
          <a:bodyPr/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живое общение – 19%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«обратная связь» от родителей - 19%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информационные стенды в раздевалках и в холлах детского сада – 13%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размещение актуальной информации на сайте детского сада, наличие аккаунта у родителя на сайте – 11%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обучающие вебинары для детей и родителей по определенным темам – 8%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создание новых тем для обсуждения в родительских группах в социальных сетях - 8%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«обратная связь» от детей - 6%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информационная рассылка на электронную почту каждой семьи – 6%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смс-оповещения о важных событиях в детском саду – 6%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обучающие фильмы и клипы – 2%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электронная газета для родителей - 2%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01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ru-RU" sz="3600" b="1" dirty="0"/>
              <a:t>Родители хотят общаться с детским садом через…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87624" y="1417638"/>
            <a:ext cx="7499176" cy="5179714"/>
          </a:xfrm>
        </p:spPr>
        <p:txBody>
          <a:bodyPr/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родительские собрания 27%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совместные праздники и досуги 17%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участие родителей в совместных с детьми занятиях и других образовательных мероприятиях 17%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посещение родителями занятий в детском саду с их последующим обсуждением 13%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индивидуальные беседы и консультации со специалистами 10%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активные встречи «родительского клуба», мастер-классы для родителей 7%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форум на сайте детского сада или группы в социальных сетях 4%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совместная проектная деятельность 3%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посещение воспитателем ребенка на дому 1%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вебинары 1%</a:t>
            </a:r>
          </a:p>
        </p:txBody>
      </p:sp>
    </p:spTree>
    <p:extLst>
      <p:ext uri="{BB962C8B-B14F-4D97-AF65-F5344CB8AC3E}">
        <p14:creationId xmlns:p14="http://schemas.microsoft.com/office/powerpoint/2010/main" val="3059577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27168" cy="1584176"/>
          </a:xfrm>
        </p:spPr>
        <p:txBody>
          <a:bodyPr/>
          <a:lstStyle/>
          <a:p>
            <a:r>
              <a:rPr lang="ru-RU" sz="3600" b="1" dirty="0"/>
              <a:t>Актуальные темы для общения д\с и семьи</a:t>
            </a:r>
            <a:br>
              <a:rPr lang="ru-RU" sz="3600" b="1" dirty="0"/>
            </a:br>
            <a:r>
              <a:rPr lang="ru-RU" sz="2800" b="1" dirty="0"/>
              <a:t>(по мнению родителей)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88840"/>
            <a:ext cx="7427168" cy="4536504"/>
          </a:xfrm>
        </p:spPr>
        <p:txBody>
          <a:bodyPr/>
          <a:lstStyle/>
          <a:p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успехи ребенка на занятиях 27%</a:t>
            </a:r>
          </a:p>
          <a:p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настроение и поведение ребенка в детском саду 24%</a:t>
            </a:r>
          </a:p>
          <a:p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аппетит, сон ребенка в детском саду 20%</a:t>
            </a:r>
          </a:p>
          <a:p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режим дня и расписание образовательного процесса в группе 11%</a:t>
            </a:r>
          </a:p>
          <a:p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выяснить какое-либо недоразумение (обида ребенка, беспорядок в его шкафчике, поломка игрушки и др.) 7%</a:t>
            </a:r>
          </a:p>
          <a:p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спросить совета по вопросам воспитания ребенка в семье 5%</a:t>
            </a:r>
          </a:p>
          <a:p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правила посещения детского после болезни / отпуска 3%</a:t>
            </a:r>
          </a:p>
          <a:p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поделиться своими успехами в воспитании ребенка в семье 3%</a:t>
            </a:r>
          </a:p>
        </p:txBody>
      </p:sp>
    </p:spTree>
    <p:extLst>
      <p:ext uri="{BB962C8B-B14F-4D97-AF65-F5344CB8AC3E}">
        <p14:creationId xmlns:p14="http://schemas.microsoft.com/office/powerpoint/2010/main" val="839281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080"/>
      </a:accent1>
      <a:accent2>
        <a:srgbClr val="990000"/>
      </a:accent2>
      <a:accent3>
        <a:srgbClr val="FFFF00"/>
      </a:accent3>
      <a:accent4>
        <a:srgbClr val="006600"/>
      </a:accent4>
      <a:accent5>
        <a:srgbClr val="0000FF"/>
      </a:accent5>
      <a:accent6>
        <a:srgbClr val="FF0000"/>
      </a:accent6>
      <a:hlink>
        <a:srgbClr val="494429"/>
      </a:hlink>
      <a:folHlink>
        <a:srgbClr val="1D1B1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595</Words>
  <Application>Microsoft Office PowerPoint</Application>
  <PresentationFormat>Экран (4:3)</PresentationFormat>
  <Paragraphs>98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Анализ результатов диагностики существующих условий для реализации средств коммуникации участников образовательного процесса в ГБДОУ детский сад №4 Кронштадтского района Санкт-Петербурга</vt:lpstr>
      <vt:lpstr>Участники образовательных отношений, попавшие в поле изучения  1. Дети дошкольного возраста (5 групп)  2. Родители воспитанников  3. Воспитатели детского сада </vt:lpstr>
      <vt:lpstr>Процесс коммуникации оценивается воспитателями положительно</vt:lpstr>
      <vt:lpstr>Основные проблемы в общении с родителями воспитанников   1. Излишняя информированность родителей   2. Закрытость и не информированность родителей.  3. Нехватка времени для общения с собственными детьми</vt:lpstr>
      <vt:lpstr>Особенности развития современных детей (по мнению воспитателей) 1.Направленность общения ребенка-дошкольника на себя или на 1 сверстника 2. Проявления детской игровой субкультуры  3. Акселерация интеллектуального развития и детская агрессивность</vt:lpstr>
      <vt:lpstr>Основная цель коммуникации (родители)   определение единой стратегии воспитания ребенка</vt:lpstr>
      <vt:lpstr>Воспитатели хотят обновления…</vt:lpstr>
      <vt:lpstr>Родители хотят общаться с детским садом через…</vt:lpstr>
      <vt:lpstr>Актуальные темы для общения д\с и семьи (по мнению родителей)</vt:lpstr>
      <vt:lpstr>Социально-коммуникативное развитие детей ГБДОУ №4 г. Кронштадта </vt:lpstr>
      <vt:lpstr>Выявлены проблемы социально-коммуникативного развития детей</vt:lpstr>
      <vt:lpstr>Выявлены проблемы социально-коммуникативного развития детей</vt:lpstr>
      <vt:lpstr>Ведущим средством решения выявленных проблем может стать игровая деятельность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коммуникации в пространстве проекта «Педагог-Ребёнок-Родители»</vt:lpstr>
      <vt:lpstr>Организация коммуникации в пространстве проекта «Педагог-Ребёнок-Родители»</vt:lpstr>
      <vt:lpstr>Проект «Эффективная коммуникация» </vt:lpstr>
      <vt:lpstr>В качестве социальных партнеров детского сада родители видят </vt:lpstr>
      <vt:lpstr>Родители - инициаторы социального партнёрства</vt:lpstr>
      <vt:lpstr>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Алла</cp:lastModifiedBy>
  <cp:revision>18</cp:revision>
  <dcterms:created xsi:type="dcterms:W3CDTF">2014-11-22T17:16:34Z</dcterms:created>
  <dcterms:modified xsi:type="dcterms:W3CDTF">2017-01-14T09:08:34Z</dcterms:modified>
</cp:coreProperties>
</file>