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688" r:id="rId6"/>
    <p:sldMasterId id="2147483696" r:id="rId7"/>
    <p:sldMasterId id="2147483704" r:id="rId8"/>
    <p:sldMasterId id="2147483712" r:id="rId9"/>
    <p:sldMasterId id="2147483720" r:id="rId10"/>
    <p:sldMasterId id="2147483728" r:id="rId11"/>
    <p:sldMasterId id="2147483736" r:id="rId12"/>
    <p:sldMasterId id="2147483744" r:id="rId13"/>
    <p:sldMasterId id="2147483752" r:id="rId14"/>
  </p:sldMasterIdLst>
  <p:notesMasterIdLst>
    <p:notesMasterId r:id="rId21"/>
  </p:notesMasterIdLst>
  <p:sldIdLst>
    <p:sldId id="256" r:id="rId15"/>
    <p:sldId id="309" r:id="rId16"/>
    <p:sldId id="263" r:id="rId17"/>
    <p:sldId id="312" r:id="rId18"/>
    <p:sldId id="313" r:id="rId19"/>
    <p:sldId id="31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2" autoAdjust="0"/>
    <p:restoredTop sz="94660"/>
  </p:normalViewPr>
  <p:slideViewPr>
    <p:cSldViewPr>
      <p:cViewPr varScale="1">
        <p:scale>
          <a:sx n="78" d="100"/>
          <a:sy n="7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F6807-A266-47B1-8453-75CD787C7036}" type="doc">
      <dgm:prSet loTypeId="urn:microsoft.com/office/officeart/2005/8/layout/gear1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3C03988-1B0C-4380-B6AD-4D2D29DA62CB}">
      <dgm:prSet phldrT="[Текст]" custT="1"/>
      <dgm:spPr/>
      <dgm:t>
        <a:bodyPr/>
        <a:lstStyle/>
        <a:p>
          <a:endParaRPr lang="ru-RU" sz="1200" dirty="0"/>
        </a:p>
      </dgm:t>
    </dgm:pt>
    <dgm:pt modelId="{CA1B43FE-5DDB-4C17-BECA-D6654B57D05C}" type="parTrans" cxnId="{2622AA5F-683E-4CDE-B2AF-C4E2346FD601}">
      <dgm:prSet/>
      <dgm:spPr/>
      <dgm:t>
        <a:bodyPr/>
        <a:lstStyle/>
        <a:p>
          <a:endParaRPr lang="ru-RU"/>
        </a:p>
      </dgm:t>
    </dgm:pt>
    <dgm:pt modelId="{3025ED9B-F90A-4B34-9282-393EDAAEF48A}" type="sibTrans" cxnId="{2622AA5F-683E-4CDE-B2AF-C4E2346FD601}">
      <dgm:prSet/>
      <dgm:spPr/>
      <dgm:t>
        <a:bodyPr/>
        <a:lstStyle/>
        <a:p>
          <a:endParaRPr lang="ru-RU"/>
        </a:p>
      </dgm:t>
    </dgm:pt>
    <dgm:pt modelId="{43B39740-D467-4284-8EB7-07A2BE29CC4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 и воспитанники*</a:t>
          </a:r>
        </a:p>
        <a:p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ГБДОУ детский сад № 4 Кронштадтского района </a:t>
          </a:r>
        </a:p>
        <a:p>
          <a:r>
            <a: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Санкт -Петербурга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CC35E-46CB-40ED-8604-A4CEE1C4C1EA}" type="parTrans" cxnId="{2617374E-F904-4EA3-BD9E-B997A82EC4A5}">
      <dgm:prSet/>
      <dgm:spPr/>
      <dgm:t>
        <a:bodyPr/>
        <a:lstStyle/>
        <a:p>
          <a:endParaRPr lang="ru-RU"/>
        </a:p>
      </dgm:t>
    </dgm:pt>
    <dgm:pt modelId="{D08BF692-1E6D-4217-B694-9F8E825331EC}" type="sibTrans" cxnId="{2617374E-F904-4EA3-BD9E-B997A82EC4A5}">
      <dgm:prSet/>
      <dgm:spPr/>
      <dgm:t>
        <a:bodyPr/>
        <a:lstStyle/>
        <a:p>
          <a:endParaRPr lang="ru-RU"/>
        </a:p>
      </dgm:t>
    </dgm:pt>
    <dgm:pt modelId="{72AD3E18-E7FA-43BB-8B4E-F3C6840C8FB4}" type="pres">
      <dgm:prSet presAssocID="{067F6807-A266-47B1-8453-75CD787C703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3959A-7BE7-4095-BF4B-80A3EFB956B0}" type="pres">
      <dgm:prSet presAssocID="{63C03988-1B0C-4380-B6AD-4D2D29DA62CB}" presName="gear1" presStyleLbl="node1" presStyleIdx="0" presStyleCnt="2" custScaleX="70568" custScaleY="46396" custLinFactNeighborX="-5764" custLinFactNeighborY="411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BF2BE-A253-458B-BB1C-F056636C160C}" type="pres">
      <dgm:prSet presAssocID="{63C03988-1B0C-4380-B6AD-4D2D29DA62CB}" presName="gear1srcNode" presStyleLbl="node1" presStyleIdx="0" presStyleCnt="2"/>
      <dgm:spPr/>
      <dgm:t>
        <a:bodyPr/>
        <a:lstStyle/>
        <a:p>
          <a:endParaRPr lang="ru-RU"/>
        </a:p>
      </dgm:t>
    </dgm:pt>
    <dgm:pt modelId="{31BA877E-41CD-4507-8A09-A61F86DA2099}" type="pres">
      <dgm:prSet presAssocID="{63C03988-1B0C-4380-B6AD-4D2D29DA62CB}" presName="gear1dstNode" presStyleLbl="node1" presStyleIdx="0" presStyleCnt="2"/>
      <dgm:spPr/>
      <dgm:t>
        <a:bodyPr/>
        <a:lstStyle/>
        <a:p>
          <a:endParaRPr lang="ru-RU"/>
        </a:p>
      </dgm:t>
    </dgm:pt>
    <dgm:pt modelId="{E8FBA77B-C6D9-43B8-A7BD-DF8E0138347E}" type="pres">
      <dgm:prSet presAssocID="{43B39740-D467-4284-8EB7-07A2BE29CC4A}" presName="gear2" presStyleLbl="node1" presStyleIdx="1" presStyleCnt="2" custScaleX="100009" custScaleY="94403" custLinFactNeighborX="53918" custLinFactNeighborY="25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8225B-9B33-497A-B6CC-36711CFCBE03}" type="pres">
      <dgm:prSet presAssocID="{43B39740-D467-4284-8EB7-07A2BE29CC4A}" presName="gear2srcNode" presStyleLbl="node1" presStyleIdx="1" presStyleCnt="2"/>
      <dgm:spPr/>
      <dgm:t>
        <a:bodyPr/>
        <a:lstStyle/>
        <a:p>
          <a:endParaRPr lang="ru-RU"/>
        </a:p>
      </dgm:t>
    </dgm:pt>
    <dgm:pt modelId="{EC2F1783-49FB-4289-A191-11DD3873791D}" type="pres">
      <dgm:prSet presAssocID="{43B39740-D467-4284-8EB7-07A2BE29CC4A}" presName="gear2dstNode" presStyleLbl="node1" presStyleIdx="1" presStyleCnt="2"/>
      <dgm:spPr/>
      <dgm:t>
        <a:bodyPr/>
        <a:lstStyle/>
        <a:p>
          <a:endParaRPr lang="ru-RU"/>
        </a:p>
      </dgm:t>
    </dgm:pt>
    <dgm:pt modelId="{C7922A22-8B29-47E0-B410-C855F4E04ADE}" type="pres">
      <dgm:prSet presAssocID="{3025ED9B-F90A-4B34-9282-393EDAAEF48A}" presName="connector1" presStyleLbl="sibTrans2D1" presStyleIdx="0" presStyleCnt="2" custFlipVert="1" custScaleX="8156" custScaleY="8686"/>
      <dgm:spPr/>
      <dgm:t>
        <a:bodyPr/>
        <a:lstStyle/>
        <a:p>
          <a:endParaRPr lang="ru-RU"/>
        </a:p>
      </dgm:t>
    </dgm:pt>
    <dgm:pt modelId="{46CFF991-5677-4C78-87E4-353F71A65E7B}" type="pres">
      <dgm:prSet presAssocID="{D08BF692-1E6D-4217-B694-9F8E825331EC}" presName="connector2" presStyleLbl="sibTrans2D1" presStyleIdx="1" presStyleCnt="2" custScaleX="4845" custScaleY="2414" custLinFactY="17738" custLinFactNeighborX="-98851" custLinFactNeighborY="100000"/>
      <dgm:spPr/>
      <dgm:t>
        <a:bodyPr/>
        <a:lstStyle/>
        <a:p>
          <a:endParaRPr lang="ru-RU"/>
        </a:p>
      </dgm:t>
    </dgm:pt>
  </dgm:ptLst>
  <dgm:cxnLst>
    <dgm:cxn modelId="{843CEC55-E8B1-435F-85CE-F3E51853B53F}" type="presOf" srcId="{3025ED9B-F90A-4B34-9282-393EDAAEF48A}" destId="{C7922A22-8B29-47E0-B410-C855F4E04ADE}" srcOrd="0" destOrd="0" presId="urn:microsoft.com/office/officeart/2005/8/layout/gear1#1"/>
    <dgm:cxn modelId="{2617374E-F904-4EA3-BD9E-B997A82EC4A5}" srcId="{067F6807-A266-47B1-8453-75CD787C7036}" destId="{43B39740-D467-4284-8EB7-07A2BE29CC4A}" srcOrd="1" destOrd="0" parTransId="{89CCC35E-46CB-40ED-8604-A4CEE1C4C1EA}" sibTransId="{D08BF692-1E6D-4217-B694-9F8E825331EC}"/>
    <dgm:cxn modelId="{C5D631D5-83C3-4C45-A1EF-2F536C66E15E}" type="presOf" srcId="{43B39740-D467-4284-8EB7-07A2BE29CC4A}" destId="{19F8225B-9B33-497A-B6CC-36711CFCBE03}" srcOrd="1" destOrd="0" presId="urn:microsoft.com/office/officeart/2005/8/layout/gear1#1"/>
    <dgm:cxn modelId="{AE1CE757-1DDE-4568-825C-2968E3F52DED}" type="presOf" srcId="{D08BF692-1E6D-4217-B694-9F8E825331EC}" destId="{46CFF991-5677-4C78-87E4-353F71A65E7B}" srcOrd="0" destOrd="0" presId="urn:microsoft.com/office/officeart/2005/8/layout/gear1#1"/>
    <dgm:cxn modelId="{98843C03-8DDC-4C8C-A759-DF8A3B95738D}" type="presOf" srcId="{63C03988-1B0C-4380-B6AD-4D2D29DA62CB}" destId="{47E3959A-7BE7-4095-BF4B-80A3EFB956B0}" srcOrd="0" destOrd="0" presId="urn:microsoft.com/office/officeart/2005/8/layout/gear1#1"/>
    <dgm:cxn modelId="{61956069-49E0-4E1F-B5BB-C8FD8F10C41A}" type="presOf" srcId="{067F6807-A266-47B1-8453-75CD787C7036}" destId="{72AD3E18-E7FA-43BB-8B4E-F3C6840C8FB4}" srcOrd="0" destOrd="0" presId="urn:microsoft.com/office/officeart/2005/8/layout/gear1#1"/>
    <dgm:cxn modelId="{2622AA5F-683E-4CDE-B2AF-C4E2346FD601}" srcId="{067F6807-A266-47B1-8453-75CD787C7036}" destId="{63C03988-1B0C-4380-B6AD-4D2D29DA62CB}" srcOrd="0" destOrd="0" parTransId="{CA1B43FE-5DDB-4C17-BECA-D6654B57D05C}" sibTransId="{3025ED9B-F90A-4B34-9282-393EDAAEF48A}"/>
    <dgm:cxn modelId="{D569EAC3-E864-4C4D-B018-BD43B9E62B52}" type="presOf" srcId="{63C03988-1B0C-4380-B6AD-4D2D29DA62CB}" destId="{B40BF2BE-A253-458B-BB1C-F056636C160C}" srcOrd="1" destOrd="0" presId="urn:microsoft.com/office/officeart/2005/8/layout/gear1#1"/>
    <dgm:cxn modelId="{4D68FA97-E656-43D9-B0D2-A3F1AB406B5D}" type="presOf" srcId="{43B39740-D467-4284-8EB7-07A2BE29CC4A}" destId="{EC2F1783-49FB-4289-A191-11DD3873791D}" srcOrd="2" destOrd="0" presId="urn:microsoft.com/office/officeart/2005/8/layout/gear1#1"/>
    <dgm:cxn modelId="{2E76060F-B844-4618-86A9-7A2B99FF6C9D}" type="presOf" srcId="{43B39740-D467-4284-8EB7-07A2BE29CC4A}" destId="{E8FBA77B-C6D9-43B8-A7BD-DF8E0138347E}" srcOrd="0" destOrd="0" presId="urn:microsoft.com/office/officeart/2005/8/layout/gear1#1"/>
    <dgm:cxn modelId="{14B1DEC7-BE58-4A06-AD18-B1196107C2B5}" type="presOf" srcId="{63C03988-1B0C-4380-B6AD-4D2D29DA62CB}" destId="{31BA877E-41CD-4507-8A09-A61F86DA2099}" srcOrd="2" destOrd="0" presId="urn:microsoft.com/office/officeart/2005/8/layout/gear1#1"/>
    <dgm:cxn modelId="{B377F04A-ACD8-4E77-B4A6-05D4F3CB4CCA}" type="presParOf" srcId="{72AD3E18-E7FA-43BB-8B4E-F3C6840C8FB4}" destId="{47E3959A-7BE7-4095-BF4B-80A3EFB956B0}" srcOrd="0" destOrd="0" presId="urn:microsoft.com/office/officeart/2005/8/layout/gear1#1"/>
    <dgm:cxn modelId="{A73A6AD0-968E-479F-8433-730022903590}" type="presParOf" srcId="{72AD3E18-E7FA-43BB-8B4E-F3C6840C8FB4}" destId="{B40BF2BE-A253-458B-BB1C-F056636C160C}" srcOrd="1" destOrd="0" presId="urn:microsoft.com/office/officeart/2005/8/layout/gear1#1"/>
    <dgm:cxn modelId="{00E04680-536B-462E-8EFC-51A915483345}" type="presParOf" srcId="{72AD3E18-E7FA-43BB-8B4E-F3C6840C8FB4}" destId="{31BA877E-41CD-4507-8A09-A61F86DA2099}" srcOrd="2" destOrd="0" presId="urn:microsoft.com/office/officeart/2005/8/layout/gear1#1"/>
    <dgm:cxn modelId="{DEC35716-8683-4FF9-BFF6-243E5E575CCB}" type="presParOf" srcId="{72AD3E18-E7FA-43BB-8B4E-F3C6840C8FB4}" destId="{E8FBA77B-C6D9-43B8-A7BD-DF8E0138347E}" srcOrd="3" destOrd="0" presId="urn:microsoft.com/office/officeart/2005/8/layout/gear1#1"/>
    <dgm:cxn modelId="{2DB515A5-1099-40E7-A38C-F643BFA67A5D}" type="presParOf" srcId="{72AD3E18-E7FA-43BB-8B4E-F3C6840C8FB4}" destId="{19F8225B-9B33-497A-B6CC-36711CFCBE03}" srcOrd="4" destOrd="0" presId="urn:microsoft.com/office/officeart/2005/8/layout/gear1#1"/>
    <dgm:cxn modelId="{3E4A0F83-304D-424E-B7CC-CE94E3858C93}" type="presParOf" srcId="{72AD3E18-E7FA-43BB-8B4E-F3C6840C8FB4}" destId="{EC2F1783-49FB-4289-A191-11DD3873791D}" srcOrd="5" destOrd="0" presId="urn:microsoft.com/office/officeart/2005/8/layout/gear1#1"/>
    <dgm:cxn modelId="{28457959-FF33-4340-A27B-77C7F01EB01D}" type="presParOf" srcId="{72AD3E18-E7FA-43BB-8B4E-F3C6840C8FB4}" destId="{C7922A22-8B29-47E0-B410-C855F4E04ADE}" srcOrd="6" destOrd="0" presId="urn:microsoft.com/office/officeart/2005/8/layout/gear1#1"/>
    <dgm:cxn modelId="{B3EFE6C8-3D6F-4DB7-801F-587AA9887B80}" type="presParOf" srcId="{72AD3E18-E7FA-43BB-8B4E-F3C6840C8FB4}" destId="{46CFF991-5677-4C78-87E4-353F71A65E7B}" srcOrd="7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3959A-7BE7-4095-BF4B-80A3EFB956B0}">
      <dsp:nvSpPr>
        <dsp:cNvPr id="0" name=""/>
        <dsp:cNvSpPr/>
      </dsp:nvSpPr>
      <dsp:spPr>
        <a:xfrm>
          <a:off x="4501812" y="4967486"/>
          <a:ext cx="1826679" cy="170187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859728" y="5366142"/>
        <a:ext cx="1110847" cy="874797"/>
      </dsp:txXfrm>
    </dsp:sp>
    <dsp:sp modelId="{E8FBA77B-C6D9-43B8-A7BD-DF8E0138347E}">
      <dsp:nvSpPr>
        <dsp:cNvPr id="0" name=""/>
        <dsp:cNvSpPr/>
      </dsp:nvSpPr>
      <dsp:spPr>
        <a:xfrm>
          <a:off x="3574165" y="2376553"/>
          <a:ext cx="2667984" cy="2518430"/>
        </a:xfrm>
        <a:prstGeom prst="gear6">
          <a:avLst/>
        </a:prstGeom>
        <a:gradFill rotWithShape="1">
          <a:gsLst>
            <a:gs pos="0">
              <a:schemeClr val="dk1">
                <a:tint val="65000"/>
                <a:shade val="100000"/>
                <a:satMod val="133000"/>
              </a:schemeClr>
            </a:gs>
            <a:gs pos="15000">
              <a:schemeClr val="dk1">
                <a:tint val="50000"/>
                <a:shade val="100000"/>
                <a:satMod val="140000"/>
              </a:schemeClr>
            </a:gs>
            <a:gs pos="100000">
              <a:schemeClr val="dk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 и воспитанники*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ГБДОУ детский сад № 4 Кронштадтского района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Санкт -Петербурга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9927" y="3014407"/>
        <a:ext cx="1356460" cy="1242722"/>
      </dsp:txXfrm>
    </dsp:sp>
    <dsp:sp modelId="{C7922A22-8B29-47E0-B410-C855F4E04ADE}">
      <dsp:nvSpPr>
        <dsp:cNvPr id="0" name=""/>
        <dsp:cNvSpPr/>
      </dsp:nvSpPr>
      <dsp:spPr>
        <a:xfrm flipV="1">
          <a:off x="6596058" y="3873430"/>
          <a:ext cx="367984" cy="391896"/>
        </a:xfrm>
        <a:prstGeom prst="circularArrow">
          <a:avLst>
            <a:gd name="adj1" fmla="val 4878"/>
            <a:gd name="adj2" fmla="val 312630"/>
            <a:gd name="adj3" fmla="val 3291195"/>
            <a:gd name="adj4" fmla="val 15030383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FF991-5677-4C78-87E4-353F71A65E7B}">
      <dsp:nvSpPr>
        <dsp:cNvPr id="0" name=""/>
        <dsp:cNvSpPr/>
      </dsp:nvSpPr>
      <dsp:spPr>
        <a:xfrm>
          <a:off x="-82640" y="6628184"/>
          <a:ext cx="165281" cy="82350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B5510-C683-40C6-8A16-EB42A9A698E6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13BA4-80DE-4647-B22C-E74386C33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2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13BA4-80DE-4647-B22C-E74386C33AC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13BA4-80DE-4647-B22C-E74386C33AC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13BA4-80DE-4647-B22C-E74386C33AC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13BA4-80DE-4647-B22C-E74386C33AC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5" y="5094579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2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199" y="1600202"/>
            <a:ext cx="4038601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9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" y="429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t>16.10.2017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3.jpeg"/><Relationship Id="rId11" Type="http://schemas.openxmlformats.org/officeDocument/2006/relationships/hyperlink" Target="https://vk.com/club45834246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15927" y="139152"/>
            <a:ext cx="2264867" cy="25017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0" y="4172086"/>
            <a:ext cx="3188048" cy="2394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6" y="346481"/>
            <a:ext cx="1579517" cy="1174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8" y="6306754"/>
            <a:ext cx="9144000" cy="5198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2" y="262775"/>
            <a:ext cx="5616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дошкольное образовательное учреждение детский сад № 4 комбинированного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Кронштадтского района Санкт-Петербурга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852936"/>
            <a:ext cx="622249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636912"/>
            <a:ext cx="6840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 межрайонного сетевого взаимодействия в работе с </a:t>
            </a:r>
            <a:r>
              <a:rPr lang="ru-RU" sz="24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семьей</a:t>
            </a:r>
            <a:endParaRPr lang="ru-RU" sz="24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621" y="4356392"/>
            <a:ext cx="2773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Казакова Оксана Юрьевна, педагог –психолог</a:t>
            </a:r>
          </a:p>
          <a:p>
            <a:pPr algn="ctr"/>
            <a:r>
              <a:rPr lang="ru-RU" sz="1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Журавлева </a:t>
            </a:r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Ирина Евгеньевна, старший воспитатель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ГБДОУ детский сад №4 Кронштадтского района Санкт-Петербурга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6803" y="5718114"/>
            <a:ext cx="1232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Кронштадт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Кольцо 34"/>
          <p:cNvSpPr/>
          <p:nvPr/>
        </p:nvSpPr>
        <p:spPr>
          <a:xfrm>
            <a:off x="1651166" y="395998"/>
            <a:ext cx="6474838" cy="6320748"/>
          </a:xfrm>
          <a:prstGeom prst="don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81" y="685993"/>
            <a:ext cx="1944218" cy="189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Овал 69"/>
          <p:cNvSpPr/>
          <p:nvPr/>
        </p:nvSpPr>
        <p:spPr>
          <a:xfrm>
            <a:off x="5716642" y="1115376"/>
            <a:ext cx="1101297" cy="1030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70" y="729230"/>
            <a:ext cx="1969204" cy="191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Овал 65"/>
          <p:cNvSpPr/>
          <p:nvPr/>
        </p:nvSpPr>
        <p:spPr>
          <a:xfrm>
            <a:off x="2875625" y="1187783"/>
            <a:ext cx="1101297" cy="100122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" y="123829"/>
            <a:ext cx="1333923" cy="99154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073721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90" y="3923469"/>
            <a:ext cx="1954608" cy="190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12" y="2492897"/>
            <a:ext cx="2037852" cy="201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2016224" cy="196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13237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TextBox 1035"/>
          <p:cNvSpPr txBox="1"/>
          <p:nvPr/>
        </p:nvSpPr>
        <p:spPr>
          <a:xfrm rot="18310243">
            <a:off x="4934074" y="4153578"/>
            <a:ext cx="209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заимодействие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0123" y="1316668"/>
            <a:ext cx="1130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039" name="Прямая со стрелкой 1038"/>
          <p:cNvCxnSpPr/>
          <p:nvPr/>
        </p:nvCxnSpPr>
        <p:spPr>
          <a:xfrm>
            <a:off x="5562741" y="2352709"/>
            <a:ext cx="746749" cy="10808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4" name="TextBox 1043"/>
          <p:cNvSpPr txBox="1"/>
          <p:nvPr/>
        </p:nvSpPr>
        <p:spPr>
          <a:xfrm>
            <a:off x="4179590" y="2025683"/>
            <a:ext cx="14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4462769" y="5147417"/>
            <a:ext cx="8516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3413819" y="2365299"/>
            <a:ext cx="790071" cy="10682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7" name="TextBox 1046"/>
          <p:cNvSpPr txBox="1"/>
          <p:nvPr/>
        </p:nvSpPr>
        <p:spPr>
          <a:xfrm rot="3193234">
            <a:off x="2779594" y="4153578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</a:t>
            </a:r>
          </a:p>
        </p:txBody>
      </p:sp>
      <p:sp>
        <p:nvSpPr>
          <p:cNvPr id="1054" name="Овал 1053"/>
          <p:cNvSpPr/>
          <p:nvPr/>
        </p:nvSpPr>
        <p:spPr>
          <a:xfrm>
            <a:off x="2843808" y="1124744"/>
            <a:ext cx="1224136" cy="11521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6635251" y="4276315"/>
            <a:ext cx="1197170" cy="11428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ГБДОУ детский сад № 17 Кронштадтского района</a:t>
            </a:r>
          </a:p>
        </p:txBody>
      </p:sp>
      <p:sp>
        <p:nvSpPr>
          <p:cNvPr id="74" name="Овал 73"/>
          <p:cNvSpPr/>
          <p:nvPr/>
        </p:nvSpPr>
        <p:spPr>
          <a:xfrm>
            <a:off x="4840392" y="5244886"/>
            <a:ext cx="1068969" cy="115213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социальной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помощи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семье и детям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691680" y="2933753"/>
            <a:ext cx="1296144" cy="11379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5251" y="3296128"/>
            <a:ext cx="142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604448" y="544522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77237" y="2901143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black"/>
                </a:solidFill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«Детская центральная районная  библиотека» Кронштадтского района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63983" y="5194271"/>
            <a:ext cx="1510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509120"/>
            <a:ext cx="18333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Включенность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воспитанников групп различной направленности (в  т. ч. с ОВЗ  в рамках инклюзивного образования</a:t>
            </a: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0292" y="0"/>
            <a:ext cx="8553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 участников образовательного процесса</a:t>
            </a:r>
          </a:p>
          <a:p>
            <a:pPr algn="ctr"/>
            <a:r>
              <a:rPr lang="ru-RU" sz="20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проекта </a:t>
            </a:r>
          </a:p>
          <a:p>
            <a:pPr algn="ctr"/>
            <a:r>
              <a:rPr lang="ru-RU" sz="20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«Педагог-ребенок –родитель –социальные партнеры»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39657" y="1196752"/>
            <a:ext cx="145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ЧОУ ДОП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ЦПК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технологии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71800" y="1196752"/>
            <a:ext cx="145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ДПО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ИМЦ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Кронштадтского района</a:t>
            </a:r>
          </a:p>
        </p:txBody>
      </p:sp>
      <p:sp>
        <p:nvSpPr>
          <p:cNvPr id="71" name="Овал 70"/>
          <p:cNvSpPr/>
          <p:nvPr/>
        </p:nvSpPr>
        <p:spPr>
          <a:xfrm>
            <a:off x="2771800" y="4869160"/>
            <a:ext cx="1296144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ДО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детского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творчества «Град чудес»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29" y="2101270"/>
            <a:ext cx="1954608" cy="190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Овал 38"/>
          <p:cNvSpPr/>
          <p:nvPr/>
        </p:nvSpPr>
        <p:spPr>
          <a:xfrm>
            <a:off x="6778639" y="2395014"/>
            <a:ext cx="1242812" cy="12782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Кронштадтский Морской музей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1333923" cy="991549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Социальное партнерство</a:t>
            </a:r>
            <a:endParaRPr lang="ru-RU" sz="2400" kern="1200" dirty="0">
              <a:ln w="1905">
                <a:solidFill>
                  <a:srgbClr val="C0504D">
                    <a:lumMod val="50000"/>
                  </a:srgbClr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0" y="1528194"/>
            <a:ext cx="5976664" cy="17567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договоров (планов) совместного сотрудничества.</a:t>
            </a:r>
          </a:p>
          <a:p>
            <a:endParaRPr lang="ru-RU" sz="2400" dirty="0"/>
          </a:p>
        </p:txBody>
      </p:sp>
      <p:pic>
        <p:nvPicPr>
          <p:cNvPr id="16" name="Содержимое 15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392488" cy="326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4104456" cy="311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1333923" cy="991549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16" name="Содержимое 15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29" y="1680934"/>
            <a:ext cx="3198319" cy="177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11291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Социальное партнерство</a:t>
            </a:r>
            <a:b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Благотворительная ярмарка </a:t>
            </a: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2400" kern="12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Чудеса случаются и мечты сбываются»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75897"/>
            <a:ext cx="3384376" cy="215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83270"/>
            <a:ext cx="3139595" cy="176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415584"/>
            <a:ext cx="3139595" cy="176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3690" y="2924944"/>
            <a:ext cx="3139595" cy="176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1"/>
            <a:ext cx="1333923" cy="991549"/>
          </a:xfrm>
          <a:prstGeom prst="rect">
            <a:avLst/>
          </a:prstGeom>
        </p:spPr>
      </p:pic>
      <p:pic>
        <p:nvPicPr>
          <p:cNvPr id="16" name="Содержимое 15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95" y="1632386"/>
            <a:ext cx="2363788" cy="205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91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kern="12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Благотворительная </a:t>
            </a: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акция</a:t>
            </a:r>
            <a:b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«Помоги бездомным животным»</a:t>
            </a:r>
            <a:b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«Ковчег»-кризисный </a:t>
            </a: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центр </a:t>
            </a: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передержки  </a:t>
            </a:r>
            <a: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Кронштадта</a:t>
            </a:r>
            <a:br>
              <a:rPr lang="ru-RU" sz="2400" kern="1200" dirty="0" smtClean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400" kern="1200" dirty="0">
              <a:ln w="1905">
                <a:solidFill>
                  <a:srgbClr val="C0504D">
                    <a:lumMod val="50000"/>
                  </a:srgbClr>
                </a:solidFill>
              </a:ln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33590"/>
            <a:ext cx="3127022" cy="221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1435574"/>
            <a:ext cx="1800200" cy="240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866" y="4033590"/>
            <a:ext cx="3049538" cy="228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74" y="3835841"/>
            <a:ext cx="2065357" cy="2385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251521" y="1628800"/>
            <a:ext cx="3096344" cy="1981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6316" y="6330172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vk.com/club45834246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2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Весь сайт представляет собой два больших раздела: «Играем вместе» и «Читаем вместе». На страницах первого раздела в соответствующих рубриках родители могут получить информацию о возрастных особенностях детей, рекомендации специалистов по их развитию, ознакомиться с каталогом игр и пособий, имеющихся в игротеке детского сада.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/>
          <a:srcRect l="4487" t="10832" r="5609"/>
          <a:stretch/>
        </p:blipFill>
        <p:spPr bwMode="auto">
          <a:xfrm>
            <a:off x="251520" y="2852936"/>
            <a:ext cx="42583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print"/>
          <a:srcRect l="4327" t="14537" r="5769" b="-56"/>
          <a:stretch/>
        </p:blipFill>
        <p:spPr bwMode="auto">
          <a:xfrm>
            <a:off x="4644008" y="2852936"/>
            <a:ext cx="428200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17295" y="476672"/>
            <a:ext cx="51587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n w="190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«Дошкольная Академия 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3521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160</TotalTime>
  <Words>218</Words>
  <Application>Microsoft Office PowerPoint</Application>
  <PresentationFormat>Экран (4:3)</PresentationFormat>
  <Paragraphs>47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8_Тема1</vt:lpstr>
      <vt:lpstr>9_Тема1</vt:lpstr>
      <vt:lpstr>Презентация PowerPoint</vt:lpstr>
      <vt:lpstr>Презентация PowerPoint</vt:lpstr>
      <vt:lpstr>Социальное партнерство</vt:lpstr>
      <vt:lpstr>Социальное партнерство Благотворительная ярмарка  «Чудеса случаются и мечты сбываются»</vt:lpstr>
      <vt:lpstr>   Благотворительная акция «Помоги бездомным животным» «Ковчег»-кризисный центр передержки  г. Кронштадта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277</cp:revision>
  <cp:lastPrinted>2016-11-03T08:02:00Z</cp:lastPrinted>
  <dcterms:created xsi:type="dcterms:W3CDTF">2014-05-14T16:31:00Z</dcterms:created>
  <dcterms:modified xsi:type="dcterms:W3CDTF">2017-10-16T13:53:49Z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