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70" r:id="rId8"/>
    <p:sldId id="261" r:id="rId9"/>
    <p:sldId id="268" r:id="rId10"/>
    <p:sldId id="262" r:id="rId11"/>
    <p:sldId id="263" r:id="rId12"/>
    <p:sldId id="269" r:id="rId13"/>
    <p:sldId id="265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7"/>
    <a:srgbClr val="CDEEFF"/>
    <a:srgbClr val="FF3300"/>
    <a:srgbClr val="66FF33"/>
    <a:srgbClr val="DDF4FF"/>
    <a:srgbClr val="0EE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 varScale="1">
        <p:scale>
          <a:sx n="74" d="100"/>
          <a:sy n="74" d="100"/>
        </p:scale>
        <p:origin x="8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jpg"/><Relationship Id="rId4" Type="http://schemas.openxmlformats.org/officeDocument/2006/relationships/image" Target="../media/image1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microsoft.com/office/2007/relationships/hdphoto" Target="../media/hdphoto3.wdp"/><Relationship Id="rId5" Type="http://schemas.openxmlformats.org/officeDocument/2006/relationships/image" Target="../media/image27.jpe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microsoft.com/office/2007/relationships/hdphoto" Target="../media/hdphoto6.wdp"/><Relationship Id="rId7" Type="http://schemas.openxmlformats.org/officeDocument/2006/relationships/image" Target="../media/image6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18" Type="http://schemas.openxmlformats.org/officeDocument/2006/relationships/image" Target="../media/image8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17" Type="http://schemas.openxmlformats.org/officeDocument/2006/relationships/image" Target="../media/image87.jpeg"/><Relationship Id="rId2" Type="http://schemas.openxmlformats.org/officeDocument/2006/relationships/image" Target="../media/image72.jpeg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5" Type="http://schemas.openxmlformats.org/officeDocument/2006/relationships/image" Target="../media/image8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170">
              <a:srgbClr val="FFFFB7"/>
            </a:gs>
            <a:gs pos="8000">
              <a:schemeClr val="accent1">
                <a:lumMod val="5000"/>
                <a:lumOff val="95000"/>
              </a:schemeClr>
            </a:gs>
            <a:gs pos="97000">
              <a:srgbClr val="CD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23" y="-85477"/>
            <a:ext cx="3411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3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ЯНВАРЬ</a:t>
            </a:r>
            <a:endParaRPr lang="ru-RU" sz="5400" b="1" dirty="0">
              <a:solidFill>
                <a:srgbClr val="FF33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8" b="2750"/>
          <a:stretch/>
        </p:blipFill>
        <p:spPr>
          <a:xfrm>
            <a:off x="6672659" y="4921782"/>
            <a:ext cx="2340894" cy="177000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r="10625"/>
          <a:stretch/>
        </p:blipFill>
        <p:spPr>
          <a:xfrm>
            <a:off x="165725" y="4921782"/>
            <a:ext cx="1745543" cy="178757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138" y="4921782"/>
            <a:ext cx="2383433" cy="178757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138" y="2914976"/>
            <a:ext cx="2363161" cy="177237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18500"/>
          <a:stretch/>
        </p:blipFill>
        <p:spPr>
          <a:xfrm>
            <a:off x="2302529" y="917425"/>
            <a:ext cx="1707121" cy="170549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392" y="2892869"/>
            <a:ext cx="2363161" cy="177237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60" y="876490"/>
            <a:ext cx="2340894" cy="175567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49" y="882395"/>
            <a:ext cx="2329790" cy="174734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38" b="11151"/>
          <a:stretch/>
        </p:blipFill>
        <p:spPr>
          <a:xfrm>
            <a:off x="153352" y="895982"/>
            <a:ext cx="1985108" cy="170549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9050"/>
          <a:stretch/>
        </p:blipFill>
        <p:spPr>
          <a:xfrm>
            <a:off x="2056747" y="4906176"/>
            <a:ext cx="1908125" cy="176435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 b="15350"/>
          <a:stretch/>
        </p:blipFill>
        <p:spPr>
          <a:xfrm>
            <a:off x="149478" y="2869403"/>
            <a:ext cx="2795877" cy="179614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61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170">
              <a:srgbClr val="FFFFB7"/>
            </a:gs>
            <a:gs pos="8000">
              <a:schemeClr val="accent1">
                <a:lumMod val="5000"/>
                <a:lumOff val="95000"/>
              </a:schemeClr>
            </a:gs>
            <a:gs pos="97000">
              <a:srgbClr val="CD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1"/>
          <a:stretch/>
        </p:blipFill>
        <p:spPr>
          <a:xfrm>
            <a:off x="179512" y="298341"/>
            <a:ext cx="3134101" cy="1866347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817" y="181363"/>
            <a:ext cx="2699791" cy="2024844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64" y="2498126"/>
            <a:ext cx="2735288" cy="2051466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3250" r="37400" b="26901"/>
          <a:stretch/>
        </p:blipFill>
        <p:spPr>
          <a:xfrm>
            <a:off x="5764095" y="4757800"/>
            <a:ext cx="712683" cy="752277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817" y="2511437"/>
            <a:ext cx="2699792" cy="2024844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r="5901" b="11151"/>
          <a:stretch/>
        </p:blipFill>
        <p:spPr>
          <a:xfrm>
            <a:off x="2863326" y="4757800"/>
            <a:ext cx="774842" cy="697520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8126"/>
            <a:ext cx="2735288" cy="2051466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60590"/>
            <a:ext cx="2483768" cy="1862826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4910367"/>
            <a:ext cx="2366379" cy="1774784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397052" y="410362"/>
            <a:ext cx="27380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Ходили на экскурсию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В Морской музей</a:t>
            </a:r>
          </a:p>
          <a:p>
            <a:pPr algn="ctr"/>
            <a:endParaRPr lang="ru-RU" dirty="0">
              <a:solidFill>
                <a:srgbClr val="0070C0"/>
              </a:solidFill>
            </a:endParaRP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Узнали там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о жизни людей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 в блокадном </a:t>
            </a:r>
            <a:r>
              <a:rPr lang="ru-RU" dirty="0">
                <a:solidFill>
                  <a:srgbClr val="0070C0"/>
                </a:solidFill>
              </a:rPr>
              <a:t>Л</a:t>
            </a:r>
            <a:r>
              <a:rPr lang="ru-RU" dirty="0" smtClean="0">
                <a:solidFill>
                  <a:srgbClr val="0070C0"/>
                </a:solidFill>
              </a:rPr>
              <a:t>енинграде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795" y="4954188"/>
            <a:ext cx="1846032" cy="1384524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10626" b="9051"/>
          <a:stretch/>
        </p:blipFill>
        <p:spPr>
          <a:xfrm>
            <a:off x="5741763" y="5964048"/>
            <a:ext cx="724264" cy="615054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27951" r="37400"/>
          <a:stretch/>
        </p:blipFill>
        <p:spPr>
          <a:xfrm>
            <a:off x="2983680" y="5663528"/>
            <a:ext cx="534133" cy="893952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141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170">
              <a:srgbClr val="FFFFB7"/>
            </a:gs>
            <a:gs pos="8000">
              <a:schemeClr val="accent1">
                <a:lumMod val="5000"/>
                <a:lumOff val="95000"/>
              </a:schemeClr>
            </a:gs>
            <a:gs pos="97000">
              <a:srgbClr val="CD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r="3538"/>
          <a:stretch/>
        </p:blipFill>
        <p:spPr>
          <a:xfrm>
            <a:off x="1086597" y="2380619"/>
            <a:ext cx="1757211" cy="190177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1"/>
          <a:stretch/>
        </p:blipFill>
        <p:spPr>
          <a:xfrm>
            <a:off x="5640966" y="181526"/>
            <a:ext cx="3311758" cy="199822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5350"/>
          <a:stretch/>
        </p:blipFill>
        <p:spPr>
          <a:xfrm>
            <a:off x="3407236" y="2179747"/>
            <a:ext cx="1880270" cy="203495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r="30313"/>
          <a:stretch/>
        </p:blipFill>
        <p:spPr>
          <a:xfrm>
            <a:off x="5971521" y="2378005"/>
            <a:ext cx="1579122" cy="183408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1526"/>
            <a:ext cx="2664296" cy="199822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042122" y="580472"/>
            <a:ext cx="24005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Соревновались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в игре на внимание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 «На суше, на море».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Вот наши победители!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6"/>
          <a:stretch/>
        </p:blipFill>
        <p:spPr>
          <a:xfrm>
            <a:off x="179512" y="5002369"/>
            <a:ext cx="2298345" cy="1703542"/>
          </a:xfrm>
          <a:prstGeom prst="rect">
            <a:avLst/>
          </a:prstGeom>
          <a:ln w="38100">
            <a:solidFill>
              <a:srgbClr val="0EE26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71" y="4494332"/>
            <a:ext cx="2658760" cy="1994070"/>
          </a:xfrm>
          <a:prstGeom prst="rect">
            <a:avLst/>
          </a:prstGeom>
          <a:ln w="38100">
            <a:solidFill>
              <a:srgbClr val="0EE26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13250" r="6688" b="9051"/>
          <a:stretch/>
        </p:blipFill>
        <p:spPr>
          <a:xfrm>
            <a:off x="7032065" y="4784860"/>
            <a:ext cx="1956771" cy="1703542"/>
          </a:xfrm>
          <a:prstGeom prst="rect">
            <a:avLst/>
          </a:prstGeom>
          <a:ln w="38100">
            <a:solidFill>
              <a:srgbClr val="0EE26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360" y="5325000"/>
            <a:ext cx="1035683" cy="1380911"/>
          </a:xfrm>
          <a:prstGeom prst="rect">
            <a:avLst/>
          </a:prstGeom>
          <a:ln w="38100">
            <a:solidFill>
              <a:srgbClr val="0EE26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764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1388">
              <a:srgbClr val="FFFFB7"/>
            </a:gs>
            <a:gs pos="100000">
              <a:srgbClr val="CD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4277428"/>
            <a:ext cx="3264363" cy="2448272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24" y="246017"/>
            <a:ext cx="4208464" cy="3156348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7216" y="3488043"/>
            <a:ext cx="3760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Попросили нашего повара взвесить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125 блокадных граммов хлеба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8783" y="1959599"/>
            <a:ext cx="3643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Нашим детям трудно представить, </a:t>
            </a:r>
          </a:p>
          <a:p>
            <a:pPr algn="ctr"/>
            <a:r>
              <a:rPr lang="ru-RU" dirty="0">
                <a:solidFill>
                  <a:srgbClr val="0070C0"/>
                </a:solidFill>
              </a:rPr>
              <a:t>ч</a:t>
            </a:r>
            <a:r>
              <a:rPr lang="ru-RU" dirty="0" smtClean="0">
                <a:solidFill>
                  <a:srgbClr val="0070C0"/>
                </a:solidFill>
              </a:rPr>
              <a:t>то такое  голод…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://rumol.org/wp-content/uploads/unnamed-file-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94" y="2605930"/>
            <a:ext cx="2169340" cy="1267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Блокадная норма хле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Блокадная норма хлеб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0" descr="Блокадная норма хлеб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http://tverigrad.ru/wp-content/uploads/2012/01/blokada1-399x30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66" y="260153"/>
            <a:ext cx="2276596" cy="171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8" name="Picture 14" descr="http://russlovo.today/files/project_4311/img/12.14.Blokadny-hleb/0007-004-Pomnite-o-blokadnoj-norme-khleba-detjam-125-blokadnykh-gramm-s-ognem-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752" y="4104504"/>
            <a:ext cx="2781168" cy="2587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80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170">
              <a:srgbClr val="FFFFB7"/>
            </a:gs>
            <a:gs pos="8000">
              <a:schemeClr val="accent1">
                <a:lumMod val="5000"/>
                <a:lumOff val="95000"/>
              </a:schemeClr>
            </a:gs>
            <a:gs pos="97000">
              <a:srgbClr val="CD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b.ru/misc/i/gallery/14901/8156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446" y="208615"/>
            <a:ext cx="4656351" cy="187584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2" descr="https://prv2.lori-images.net/sankt-peterburg-pamyatnaya-nadpis-grazhdane-pri-artobstrele-0003499718-pre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2226" r="11861" b="14212"/>
          <a:stretch>
            <a:fillRect/>
          </a:stretch>
        </p:blipFill>
        <p:spPr bwMode="auto">
          <a:xfrm>
            <a:off x="155172" y="181492"/>
            <a:ext cx="1428920" cy="1902968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172" y="2276872"/>
            <a:ext cx="6514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Возлагали цветы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в память о героизме и мужестве ленинградцев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В дни 900 дневной блокады города фашистскими захватчиками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во время Великой Отечественной войны.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28" y="208615"/>
            <a:ext cx="2191030" cy="292137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2" y="3761944"/>
            <a:ext cx="2237143" cy="298285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07" y="3761943"/>
            <a:ext cx="2240208" cy="298694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70330"/>
            <a:ext cx="3971410" cy="297855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08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102">
              <a:srgbClr val="FFFFB7"/>
            </a:gs>
            <a:gs pos="8000">
              <a:schemeClr val="accent1">
                <a:lumMod val="5000"/>
                <a:lumOff val="95000"/>
              </a:schemeClr>
            </a:gs>
            <a:gs pos="97000">
              <a:srgbClr val="DDF4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780928"/>
            <a:ext cx="7324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rgbClr val="66FF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  <a:endParaRPr lang="ru-RU" sz="4800" dirty="0">
              <a:solidFill>
                <a:srgbClr val="66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80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anywalls.com/pic/201211/1680x1050/anywalls.com-435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0" y="0"/>
            <a:ext cx="9148639" cy="6858000"/>
          </a:xfrm>
          <a:prstGeom prst="rect">
            <a:avLst/>
          </a:prstGeom>
          <a:noFill/>
          <a:ln>
            <a:solidFill>
              <a:srgbClr val="66FF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2693" y="122778"/>
            <a:ext cx="334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Рисовали Новогодний праздник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9051" r="3800" b="2750"/>
          <a:stretch/>
        </p:blipFill>
        <p:spPr>
          <a:xfrm>
            <a:off x="2863700" y="566120"/>
            <a:ext cx="3459579" cy="4403100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1151" r="5900" b="3801"/>
          <a:stretch/>
        </p:blipFill>
        <p:spPr>
          <a:xfrm>
            <a:off x="242105" y="1920539"/>
            <a:ext cx="1877227" cy="1369868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7451" r="6688"/>
          <a:stretch/>
        </p:blipFill>
        <p:spPr>
          <a:xfrm>
            <a:off x="237819" y="3560420"/>
            <a:ext cx="1881513" cy="1408800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11151" r="12988" b="16400"/>
          <a:stretch/>
        </p:blipFill>
        <p:spPr>
          <a:xfrm>
            <a:off x="277055" y="5270350"/>
            <a:ext cx="1842277" cy="1412412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3800" r="3538" b="2751"/>
          <a:stretch/>
        </p:blipFill>
        <p:spPr>
          <a:xfrm>
            <a:off x="2526590" y="5288309"/>
            <a:ext cx="1825360" cy="1412670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21651" r="21650" b="22700"/>
          <a:stretch/>
        </p:blipFill>
        <p:spPr>
          <a:xfrm>
            <a:off x="6948956" y="5301103"/>
            <a:ext cx="1911050" cy="1387475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7475" b="13250"/>
          <a:stretch/>
        </p:blipFill>
        <p:spPr>
          <a:xfrm>
            <a:off x="4669250" y="5288309"/>
            <a:ext cx="1863732" cy="1412670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9051" r="4326" b="1701"/>
          <a:stretch/>
        </p:blipFill>
        <p:spPr>
          <a:xfrm>
            <a:off x="6948956" y="3621308"/>
            <a:ext cx="1879880" cy="1452634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" t="4850" r="3538" b="1701"/>
          <a:stretch/>
        </p:blipFill>
        <p:spPr>
          <a:xfrm>
            <a:off x="6948956" y="1895860"/>
            <a:ext cx="1879879" cy="1454863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3800" r="6601" b="5901"/>
          <a:stretch/>
        </p:blipFill>
        <p:spPr>
          <a:xfrm rot="16200000">
            <a:off x="478571" y="48608"/>
            <a:ext cx="1400116" cy="1881406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81500" r="37400" b="3801"/>
          <a:stretch/>
        </p:blipFill>
        <p:spPr>
          <a:xfrm>
            <a:off x="6948957" y="307444"/>
            <a:ext cx="1911049" cy="1408141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3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265">
              <a:srgbClr val="FFFFB7"/>
            </a:gs>
            <a:gs pos="8000">
              <a:schemeClr val="accent1">
                <a:lumMod val="5000"/>
                <a:lumOff val="95000"/>
              </a:schemeClr>
            </a:gs>
            <a:gs pos="97000">
              <a:srgbClr val="DDF4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1700" y="188640"/>
            <a:ext cx="71332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Познакомились с «Гжельской росписью».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Рассматривали посуду и предметы быта, выполненные в стиле гжель.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Делали коллективную работу «Сказочный лес» в стиле гжель.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Упражнялись в складывании квадрата по диагоналям  и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вырезывании симметричного узора.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Picture 2" descr="E:\ГЖЕЛЬ\1084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701" y="451831"/>
            <a:ext cx="969576" cy="133485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ГЖЕЛЬ\117490570_large_0_6cfe7_b713dd96_X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6" y="627946"/>
            <a:ext cx="1177000" cy="11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ГЖЕЛЬ\3a26440835f2303e56383ddb1756181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12" y="3948131"/>
            <a:ext cx="1495610" cy="110675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ГЖЕЛЬ2\img2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8" t="24799" r="-1" b="30033"/>
          <a:stretch/>
        </p:blipFill>
        <p:spPr bwMode="auto">
          <a:xfrm>
            <a:off x="6183322" y="4725144"/>
            <a:ext cx="2737164" cy="17776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ou4User03\Documents\МАТЕРИАЛ К ЗАНЯТИЯМ ПО ЛЕКСИЧЕСКИМ ТЕМАМ\ГЖЕЛЬ\ГЖЕЛЬ расскраски\загружен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17" y="5155081"/>
            <a:ext cx="2819400" cy="16192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ou4User03\Documents\МАТЕРИАЛ К ЗАНЯТИЯМ ПО ЛЕКСИЧЕСКИМ ТЕМАМ\ГЖЕЛЬ\ГЖЕЛЬ расскраски\36742_html_m233a9b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/>
          <a:stretch/>
        </p:blipFill>
        <p:spPr bwMode="auto">
          <a:xfrm>
            <a:off x="280764" y="4757394"/>
            <a:ext cx="2157003" cy="174716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7" t="43699" r="3538" b="2752"/>
          <a:stretch/>
        </p:blipFill>
        <p:spPr>
          <a:xfrm>
            <a:off x="76212" y="2027527"/>
            <a:ext cx="4176224" cy="1820406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22" t="44750" r="3537" b="10100"/>
          <a:stretch/>
        </p:blipFill>
        <p:spPr>
          <a:xfrm>
            <a:off x="4283968" y="2027527"/>
            <a:ext cx="4727669" cy="1820406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902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343">
              <a:srgbClr val="FFFFB7"/>
            </a:gs>
            <a:gs pos="8000">
              <a:schemeClr val="accent1">
                <a:lumMod val="5000"/>
                <a:lumOff val="95000"/>
              </a:schemeClr>
            </a:gs>
            <a:gs pos="97000">
              <a:srgbClr val="DDF4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5"/>
            <a:ext cx="7943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Познакомились с фирменным элементом гжельской росписи, розой Агашкой.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Расписывали тарелку в стиле «гжель».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Picture 2" descr="C:\Users\Dou4User03\Documents\МАТЕРИАЛ К ЗАНЯТИЯМ ПО ЛЕКСИЧЕСКИМ ТЕМАМ\ГЖЕЛЬ\ГЖЕЛЬ расскраски\0_10b052_cd533f25_X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868" y="1409103"/>
            <a:ext cx="902161" cy="131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82173"/>
            <a:ext cx="4100614" cy="5467485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Dou4User03\Documents\МАТЕРИАЛ К ЗАНЯТИЯМ ПО ЛЕКСИЧЕСКИМ ТЕМАМ\ГЖЕЛЬ\ГЖЕЛЬ расскраски\0_10b052_cd533f25_X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4041" y="1082173"/>
            <a:ext cx="1196879" cy="174099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 r="1176" b="32150"/>
          <a:stretch/>
        </p:blipFill>
        <p:spPr>
          <a:xfrm>
            <a:off x="4829559" y="2924944"/>
            <a:ext cx="4143628" cy="1221696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40" y="978986"/>
            <a:ext cx="1633456" cy="164434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" t="12300" r="4555" b="9030"/>
          <a:stretch/>
        </p:blipFill>
        <p:spPr>
          <a:xfrm>
            <a:off x="6742893" y="4869160"/>
            <a:ext cx="2338306" cy="163087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80" y="4869160"/>
            <a:ext cx="2064403" cy="163087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7207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464">
              <a:srgbClr val="FFFFB7"/>
            </a:gs>
            <a:gs pos="8000">
              <a:schemeClr val="accent1">
                <a:lumMod val="5000"/>
                <a:lumOff val="95000"/>
              </a:schemeClr>
            </a:gs>
            <a:gs pos="97000">
              <a:srgbClr val="DDF4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1937" y="116632"/>
            <a:ext cx="5664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Познакомились с стихотворением  С. Есенина «</a:t>
            </a:r>
            <a:r>
              <a:rPr lang="ru-RU" dirty="0">
                <a:solidFill>
                  <a:srgbClr val="0070C0"/>
                </a:solidFill>
              </a:rPr>
              <a:t>Б</a:t>
            </a:r>
            <a:r>
              <a:rPr lang="ru-RU" dirty="0" smtClean="0">
                <a:solidFill>
                  <a:srgbClr val="0070C0"/>
                </a:solidFill>
              </a:rPr>
              <a:t>ерёза»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Рисовали вид из деревенского окошка.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8720"/>
            <a:ext cx="4286598" cy="5715464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0100" r="6601" b="9050"/>
          <a:stretch/>
        </p:blipFill>
        <p:spPr>
          <a:xfrm>
            <a:off x="305271" y="4221088"/>
            <a:ext cx="1810124" cy="2403096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://cs624929.vk.me/v624929542/1bac6/QhggY3HVCx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1" y="548680"/>
            <a:ext cx="1734523" cy="263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igslide.ru/images/19/18592/960/img1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1" r="48349"/>
          <a:stretch/>
        </p:blipFill>
        <p:spPr bwMode="auto">
          <a:xfrm>
            <a:off x="2516033" y="1843293"/>
            <a:ext cx="1800201" cy="34504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44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170">
              <a:srgbClr val="FFFFB7"/>
            </a:gs>
            <a:gs pos="8000">
              <a:schemeClr val="accent1">
                <a:lumMod val="5000"/>
                <a:lumOff val="95000"/>
              </a:schemeClr>
            </a:gs>
            <a:gs pos="97000">
              <a:srgbClr val="CD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6948" y="95203"/>
            <a:ext cx="3991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Конструировали и расписывали санки.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6" b="7985"/>
          <a:stretch/>
        </p:blipFill>
        <p:spPr>
          <a:xfrm>
            <a:off x="7169439" y="150154"/>
            <a:ext cx="1800200" cy="133119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2" y="150154"/>
            <a:ext cx="1915045" cy="143628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68" y="1793501"/>
            <a:ext cx="1852544" cy="138940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0" t="12113" r="16204" b="5988"/>
          <a:stretch/>
        </p:blipFill>
        <p:spPr>
          <a:xfrm>
            <a:off x="2962775" y="2356655"/>
            <a:ext cx="1556217" cy="157642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4" y="5245061"/>
            <a:ext cx="1909508" cy="143213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 t="4764" r="7541" b="7038"/>
          <a:stretch/>
        </p:blipFill>
        <p:spPr>
          <a:xfrm>
            <a:off x="4896540" y="3190736"/>
            <a:ext cx="1771876" cy="153440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r="13119"/>
          <a:stretch/>
        </p:blipFill>
        <p:spPr>
          <a:xfrm>
            <a:off x="2613111" y="607582"/>
            <a:ext cx="1460201" cy="143369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b="13361"/>
          <a:stretch/>
        </p:blipFill>
        <p:spPr>
          <a:xfrm>
            <a:off x="6774218" y="5101254"/>
            <a:ext cx="1996118" cy="134190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2" y="3486518"/>
            <a:ext cx="1911739" cy="143380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r="7600" b="13294"/>
          <a:stretch/>
        </p:blipFill>
        <p:spPr>
          <a:xfrm>
            <a:off x="7169439" y="3388007"/>
            <a:ext cx="1841453" cy="147634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" r="17366" b="8088"/>
          <a:stretch/>
        </p:blipFill>
        <p:spPr>
          <a:xfrm>
            <a:off x="4775432" y="1136410"/>
            <a:ext cx="1682761" cy="153440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585" y="5245061"/>
            <a:ext cx="1921458" cy="144109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47" r="7076" b="14166"/>
          <a:stretch/>
        </p:blipFill>
        <p:spPr>
          <a:xfrm>
            <a:off x="6869780" y="1782757"/>
            <a:ext cx="1900556" cy="136211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r="10625"/>
          <a:stretch/>
        </p:blipFill>
        <p:spPr>
          <a:xfrm>
            <a:off x="2730239" y="4280178"/>
            <a:ext cx="1575012" cy="168543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163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1388">
              <a:srgbClr val="FFFFB7"/>
            </a:gs>
            <a:gs pos="100000">
              <a:srgbClr val="CD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2" r="1176"/>
          <a:stretch/>
        </p:blipFill>
        <p:spPr>
          <a:xfrm>
            <a:off x="1900846" y="475976"/>
            <a:ext cx="5292494" cy="4098002"/>
          </a:xfrm>
          <a:prstGeom prst="rect">
            <a:avLst/>
          </a:prstGeom>
          <a:ln w="38100">
            <a:solidFill>
              <a:srgbClr val="FFFFB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0" y="163445"/>
            <a:ext cx="1625891" cy="1219419"/>
          </a:xfrm>
          <a:prstGeom prst="rect">
            <a:avLst/>
          </a:prstGeom>
          <a:ln w="38100">
            <a:solidFill>
              <a:srgbClr val="FFFFB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27" y="4769164"/>
            <a:ext cx="2591421" cy="1943566"/>
          </a:xfrm>
          <a:prstGeom prst="rect">
            <a:avLst/>
          </a:prstGeom>
          <a:ln w="38100">
            <a:solidFill>
              <a:srgbClr val="FFFFB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/>
          <a:stretch/>
        </p:blipFill>
        <p:spPr>
          <a:xfrm>
            <a:off x="3660608" y="4724584"/>
            <a:ext cx="1922083" cy="1937268"/>
          </a:xfrm>
          <a:prstGeom prst="rect">
            <a:avLst/>
          </a:prstGeom>
          <a:ln w="38100">
            <a:solidFill>
              <a:srgbClr val="FFFFB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39" y="163445"/>
            <a:ext cx="1677909" cy="1258432"/>
          </a:xfrm>
          <a:prstGeom prst="rect">
            <a:avLst/>
          </a:prstGeom>
          <a:ln w="38100">
            <a:solidFill>
              <a:srgbClr val="FFFFB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0" y="4753365"/>
            <a:ext cx="2612487" cy="1959365"/>
          </a:xfrm>
          <a:prstGeom prst="rect">
            <a:avLst/>
          </a:prstGeom>
          <a:ln w="38100">
            <a:solidFill>
              <a:srgbClr val="FFFFB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/>
          <a:stretch/>
        </p:blipFill>
        <p:spPr>
          <a:xfrm>
            <a:off x="162130" y="2420888"/>
            <a:ext cx="1428489" cy="1629462"/>
          </a:xfrm>
          <a:prstGeom prst="rect">
            <a:avLst/>
          </a:prstGeom>
          <a:ln w="38100">
            <a:solidFill>
              <a:srgbClr val="FFFFB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/>
          <a:stretch/>
        </p:blipFill>
        <p:spPr>
          <a:xfrm>
            <a:off x="7340239" y="2515135"/>
            <a:ext cx="1677909" cy="1446274"/>
          </a:xfrm>
          <a:prstGeom prst="rect">
            <a:avLst/>
          </a:prstGeom>
          <a:ln w="38100">
            <a:solidFill>
              <a:srgbClr val="FFFFB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994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170">
              <a:srgbClr val="FFFFB7"/>
            </a:gs>
            <a:gs pos="8000">
              <a:schemeClr val="accent1">
                <a:lumMod val="5000"/>
                <a:lumOff val="95000"/>
              </a:schemeClr>
            </a:gs>
            <a:gs pos="97000">
              <a:srgbClr val="CD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7" y="4481826"/>
            <a:ext cx="2942044" cy="220653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78529"/>
            <a:ext cx="2512746" cy="188456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21" y="2550053"/>
            <a:ext cx="2554643" cy="191598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97" y="2322927"/>
            <a:ext cx="2512746" cy="188456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348" y="4481826"/>
            <a:ext cx="2942045" cy="220653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6" y="187012"/>
            <a:ext cx="2501436" cy="187607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1"/>
          <a:stretch/>
        </p:blipFill>
        <p:spPr>
          <a:xfrm>
            <a:off x="423488" y="2337428"/>
            <a:ext cx="2267744" cy="187005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 t="14300" r="20863" b="53150"/>
          <a:stretch/>
        </p:blipFill>
        <p:spPr>
          <a:xfrm>
            <a:off x="3402768" y="4869160"/>
            <a:ext cx="2444833" cy="164760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771423" y="25735"/>
            <a:ext cx="35977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Повторяли гласные звуки,</a:t>
            </a:r>
          </a:p>
          <a:p>
            <a:pPr algn="ctr"/>
            <a:r>
              <a:rPr lang="ru-RU" dirty="0">
                <a:solidFill>
                  <a:srgbClr val="0070C0"/>
                </a:solidFill>
              </a:rPr>
              <a:t>н</a:t>
            </a:r>
            <a:r>
              <a:rPr lang="ru-RU" dirty="0" smtClean="0">
                <a:solidFill>
                  <a:srgbClr val="0070C0"/>
                </a:solidFill>
              </a:rPr>
              <a:t>аходили их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 местоположение в словах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(в начале, в середине, в конце)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и расставляли картинки с звуком </a:t>
            </a:r>
          </a:p>
          <a:p>
            <a:pPr algn="ctr"/>
            <a:r>
              <a:rPr lang="ru-RU" dirty="0">
                <a:solidFill>
                  <a:srgbClr val="0070C0"/>
                </a:solidFill>
              </a:rPr>
              <a:t>в</a:t>
            </a:r>
            <a:r>
              <a:rPr lang="ru-RU" dirty="0" smtClean="0">
                <a:solidFill>
                  <a:srgbClr val="0070C0"/>
                </a:solidFill>
              </a:rPr>
              <a:t> соответствующую клетку.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Упражнялись в написании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гласных букв 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0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170">
              <a:srgbClr val="FFFFB7"/>
            </a:gs>
            <a:gs pos="8000">
              <a:schemeClr val="accent1">
                <a:lumMod val="5000"/>
                <a:lumOff val="95000"/>
              </a:schemeClr>
            </a:gs>
            <a:gs pos="97000">
              <a:srgbClr val="CD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599" y="87057"/>
            <a:ext cx="730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Узнали, что называют транспортом, какие существуют виды транспорта.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Рисовали пассажирский лайнер.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5940" r="1963" b="2113"/>
          <a:stretch/>
        </p:blipFill>
        <p:spPr>
          <a:xfrm>
            <a:off x="2699792" y="926131"/>
            <a:ext cx="1607106" cy="1146051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0102" r="2751" b="2750"/>
          <a:stretch/>
        </p:blipFill>
        <p:spPr>
          <a:xfrm>
            <a:off x="209341" y="5417506"/>
            <a:ext cx="1669745" cy="1184520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8000" r="1963" b="2751"/>
          <a:stretch/>
        </p:blipFill>
        <p:spPr>
          <a:xfrm>
            <a:off x="4394586" y="2341739"/>
            <a:ext cx="1600163" cy="1124081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11151" r="2362" b="2750"/>
          <a:stretch/>
        </p:blipFill>
        <p:spPr>
          <a:xfrm>
            <a:off x="5155291" y="939304"/>
            <a:ext cx="1678917" cy="1152128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3800" r="1176" b="6951"/>
          <a:stretch/>
        </p:blipFill>
        <p:spPr>
          <a:xfrm>
            <a:off x="522842" y="3901865"/>
            <a:ext cx="1729570" cy="1185593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2750" r="8000" b="1701"/>
          <a:stretch/>
        </p:blipFill>
        <p:spPr>
          <a:xfrm rot="16200000">
            <a:off x="7536127" y="3470465"/>
            <a:ext cx="1207436" cy="1716823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2751" r="9401" b="3800"/>
          <a:stretch/>
        </p:blipFill>
        <p:spPr>
          <a:xfrm rot="16200000">
            <a:off x="2404239" y="2189404"/>
            <a:ext cx="1230309" cy="1766088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4851" r="2751" b="4851"/>
          <a:stretch/>
        </p:blipFill>
        <p:spPr>
          <a:xfrm>
            <a:off x="5239101" y="3708459"/>
            <a:ext cx="1693863" cy="1224136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701" r="-400" b="1701"/>
          <a:stretch/>
        </p:blipFill>
        <p:spPr>
          <a:xfrm rot="5400000">
            <a:off x="2322688" y="5093862"/>
            <a:ext cx="1118037" cy="1490716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 t="1701" r="3801" b="4850"/>
          <a:stretch/>
        </p:blipFill>
        <p:spPr>
          <a:xfrm rot="5400000">
            <a:off x="6950082" y="2060802"/>
            <a:ext cx="1175440" cy="1634597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r="3801" b="3800"/>
          <a:stretch/>
        </p:blipFill>
        <p:spPr>
          <a:xfrm rot="5400000">
            <a:off x="7501693" y="392501"/>
            <a:ext cx="1242201" cy="1750925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"/>
          <a:stretch/>
        </p:blipFill>
        <p:spPr>
          <a:xfrm>
            <a:off x="7477108" y="5449843"/>
            <a:ext cx="1546305" cy="1152183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8000" r="3538" b="2751"/>
          <a:stretch/>
        </p:blipFill>
        <p:spPr>
          <a:xfrm>
            <a:off x="522842" y="646863"/>
            <a:ext cx="1684987" cy="1224136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0101" r="1963" b="4850"/>
          <a:stretch/>
        </p:blipFill>
        <p:spPr>
          <a:xfrm>
            <a:off x="3938216" y="5604883"/>
            <a:ext cx="1562284" cy="1110044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2750" b="1701"/>
          <a:stretch/>
        </p:blipFill>
        <p:spPr>
          <a:xfrm>
            <a:off x="149485" y="2201047"/>
            <a:ext cx="1644229" cy="1182871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9051" r="1963"/>
          <a:stretch/>
        </p:blipFill>
        <p:spPr>
          <a:xfrm>
            <a:off x="3203848" y="3901865"/>
            <a:ext cx="1677926" cy="1201169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r="3538" b="1700"/>
          <a:stretch/>
        </p:blipFill>
        <p:spPr>
          <a:xfrm>
            <a:off x="5747007" y="5175233"/>
            <a:ext cx="1500324" cy="1077846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58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206</Words>
  <Application>Microsoft Office PowerPoint</Application>
  <PresentationFormat>Экран (4:3)</PresentationFormat>
  <Paragraphs>41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Dou4User03</dc:creator>
  <cp:lastModifiedBy>777</cp:lastModifiedBy>
  <cp:revision>50</cp:revision>
  <dcterms:created xsi:type="dcterms:W3CDTF">2017-11-23T13:18:19Z</dcterms:created>
  <dcterms:modified xsi:type="dcterms:W3CDTF">2017-01-27T18:13:14Z</dcterms:modified>
</cp:coreProperties>
</file>