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56" r:id="rId2"/>
    <p:sldId id="263" r:id="rId3"/>
    <p:sldId id="278" r:id="rId4"/>
    <p:sldId id="273" r:id="rId5"/>
    <p:sldId id="257" r:id="rId6"/>
    <p:sldId id="279" r:id="rId7"/>
    <p:sldId id="280" r:id="rId8"/>
    <p:sldId id="271" r:id="rId9"/>
    <p:sldId id="281" r:id="rId10"/>
    <p:sldId id="262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3EDB5"/>
    <a:srgbClr val="B01058"/>
    <a:srgbClr val="00FFFF"/>
    <a:srgbClr val="339933"/>
    <a:srgbClr val="FFCC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E1C6-58AB-4F28-946D-3D79FFD1B8F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2309-F37A-44B3-8534-C0D6E3096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708920"/>
            <a:ext cx="7992888" cy="208823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ГБДОУ детский сад N4 комбинированного вида </a:t>
            </a:r>
            <a:r>
              <a:rPr lang="ru-RU" sz="17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Кронштадтского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района Санкт-Петербурга</a:t>
            </a:r>
            <a:b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Группа   компенсирующей  направленности   для   детей   с   иными  ограниченными</a:t>
            </a:r>
            <a:b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               возможностями    здоровья    кратковременного   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пребывания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rgbClr val="D60093"/>
                </a:solidFill>
                <a:latin typeface="Calibri" pitchFamily="34" charset="0"/>
              </a:rPr>
              <a:t>      «ТЕРЕМОК» </a:t>
            </a:r>
            <a:r>
              <a:rPr lang="ru-RU" sz="53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53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   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Презентация на тему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: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«</a:t>
            </a:r>
            <a:r>
              <a:rPr lang="ru-RU" sz="4000" b="1" dirty="0" smtClean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Адаптация детей к детскому саду</a:t>
            </a:r>
            <a:r>
              <a:rPr lang="ru-RU" sz="4000" dirty="0" smtClean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»</a:t>
            </a:r>
            <a:endParaRPr lang="ru-RU" sz="4000" dirty="0">
              <a:solidFill>
                <a:srgbClr val="D6009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157192"/>
            <a:ext cx="3456384" cy="1152128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Подготовила:</a:t>
            </a:r>
          </a:p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Большанина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Галина Андреевна,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воспитатель высшей квалификационной категории</a:t>
            </a:r>
          </a:p>
        </p:txBody>
      </p:sp>
      <p:pic>
        <p:nvPicPr>
          <p:cNvPr id="1026" name="Picture 2" descr="C:\Documents and Settings\Галочка\Мои документы\Мои рисунки\post-282720-135049389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80728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708920"/>
            <a:ext cx="7848872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34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стройте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небольшой семейный праздник, например, совместное чаепитие, во время которого Вы можете похвалить ребенка за проведенный день в яслях при всех участниках этого маленького праздника.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	</a:t>
            </a:r>
            <a:endParaRPr lang="ru-RU" sz="26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Рисунок 3" descr="http://www.krokha.ru/img/trendy/family-traditions-ritual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3816424" cy="2520280"/>
          </a:xfrm>
          <a:prstGeom prst="roundRect">
            <a:avLst/>
          </a:prstGeom>
          <a:noFill/>
          <a:ln w="76200">
            <a:solidFill>
              <a:srgbClr val="D6009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374441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rgbClr val="D60093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8000" dirty="0" smtClean="0"/>
              <a:t>Начало посещения детского сада – непростое время в жизни ребенка. </a:t>
            </a:r>
          </a:p>
          <a:p>
            <a:pPr algn="ctr">
              <a:buNone/>
            </a:pPr>
            <a:r>
              <a:rPr lang="ru-RU" sz="8000" dirty="0" smtClean="0"/>
              <a:t>Только в ваших силах постараться максимально облегчить ему этот стресс.  </a:t>
            </a:r>
            <a:r>
              <a:rPr lang="ru-RU" sz="8000" b="1" dirty="0" smtClean="0">
                <a:solidFill>
                  <a:srgbClr val="D60093"/>
                </a:solidFill>
              </a:rPr>
              <a:t>Удачи! </a:t>
            </a:r>
          </a:p>
        </p:txBody>
      </p:sp>
      <p:pic>
        <p:nvPicPr>
          <p:cNvPr id="4" name="Рисунок 3" descr="E:\ГАЛИНА  2015\Фото 2016-17\Октябрь\DSC03691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915816" y="692696"/>
            <a:ext cx="3312368" cy="338437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76864" cy="26642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Проблема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адаптации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ребенка к условиям детского сада возникла с самого начала существования дошкольных учреждений и продолжает оставаться актуальной в наше  время.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Практически каждая семья при поступлении ребенка в ДОО сталкивается с этой проблемой!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5" name="Рисунок 4" descr="E:\ГАЛИНА  2015\Фото 2016-17\сентябрь 2\IMG_7779.JPG"/>
          <p:cNvPicPr/>
          <p:nvPr/>
        </p:nvPicPr>
        <p:blipFill>
          <a:blip r:embed="rId2" cstate="print">
            <a:lum contrast="20000"/>
          </a:blip>
          <a:srcRect t="19059"/>
          <a:stretch>
            <a:fillRect/>
          </a:stretch>
        </p:blipFill>
        <p:spPr bwMode="auto">
          <a:xfrm>
            <a:off x="2915816" y="3356992"/>
            <a:ext cx="4248472" cy="2744913"/>
          </a:xfrm>
          <a:prstGeom prst="round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6480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Не хочу в садик!!!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Picture 2" descr="C:\Documents and Settings\Галочка\Мои документы\Мои рисунки\post-282720-135049389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49492"/>
            <a:ext cx="8208912" cy="6567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Непростой период адаптации.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908721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Сколько времени потребуется на то, чтобы ребенок окончательно адаптировался к садику?  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https://cs540100.userapi.com/c540101/v540101375/30ec1/9k3E7uFLysk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1115616" y="2924944"/>
            <a:ext cx="20882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s24.kyshtym.org/deti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347864" y="2276872"/>
            <a:ext cx="57961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D60093"/>
                </a:solidFill>
                <a:latin typeface="Calibri" pitchFamily="34" charset="0"/>
                <a:cs typeface="Times New Roman" pitchFamily="18" charset="0"/>
              </a:rPr>
              <a:t>       Различают </a:t>
            </a:r>
            <a:r>
              <a:rPr lang="ru-RU" sz="2800" b="1" dirty="0" smtClean="0">
                <a:solidFill>
                  <a:srgbClr val="D60093"/>
                </a:solidFill>
                <a:latin typeface="Calibri" pitchFamily="34" charset="0"/>
                <a:cs typeface="Times New Roman" pitchFamily="18" charset="0"/>
              </a:rPr>
              <a:t>три степени адаптации ребенка к детскому саду: </a:t>
            </a:r>
            <a:r>
              <a:rPr lang="ru-RU" sz="2800" b="1" i="1" dirty="0" smtClean="0">
                <a:solidFill>
                  <a:srgbClr val="D60093"/>
                </a:solidFill>
                <a:latin typeface="Calibri" pitchFamily="34" charset="0"/>
                <a:cs typeface="Times New Roman" pitchFamily="18" charset="0"/>
              </a:rPr>
              <a:t>легкую, среднюю</a:t>
            </a:r>
            <a:r>
              <a:rPr lang="ru-RU" sz="2800" b="1" dirty="0" smtClean="0">
                <a:solidFill>
                  <a:srgbClr val="D60093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D60093"/>
                </a:solidFill>
                <a:latin typeface="Calibri" pitchFamily="34" charset="0"/>
                <a:cs typeface="Times New Roman" pitchFamily="18" charset="0"/>
              </a:rPr>
              <a:t>и тяжелую</a:t>
            </a:r>
            <a:r>
              <a:rPr lang="ru-RU" sz="28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D6009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848872" cy="48245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При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легкой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адаптации поведение ребенка нормализуется в течение месяца. Аппетит достигает обычного уровня уже к концу первой недели, сон налаживается за 1-2 недели. Острых заболеваний не возникает.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Во время адаптации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средней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тяжести сон и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аппетит восстанавливаются через 20-40 дней,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 течение целого месяца настроение может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быть неустойчивым.</a:t>
            </a:r>
          </a:p>
          <a:p>
            <a:pPr marL="0" indent="8255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Тяжелая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адаптация приводит к длительным и тяжелым заболеваниям. Могут замедляться темпы развития.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" name="Рисунок 5" descr="http://www.clipartsuggest.com/images/630/emoticon-triste-archivo-vectorial-descargar-vectores-gratis-picture-n5cVRv-clipart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380312" y="3068960"/>
            <a:ext cx="14401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746064" cy="12241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60093"/>
                </a:solidFill>
              </a:rPr>
              <a:t>Правильная организация жизни ребёнка</a:t>
            </a:r>
            <a:r>
              <a:rPr lang="ru-RU" sz="2800" dirty="0" smtClean="0">
                <a:solidFill>
                  <a:srgbClr val="D60093"/>
                </a:solidFill>
              </a:rPr>
              <a:t/>
            </a:r>
            <a:br>
              <a:rPr lang="ru-RU" sz="2800" dirty="0" smtClean="0">
                <a:solidFill>
                  <a:srgbClr val="D60093"/>
                </a:solidFill>
              </a:rPr>
            </a:br>
            <a:r>
              <a:rPr lang="ru-RU" sz="2800" b="1" dirty="0" smtClean="0">
                <a:solidFill>
                  <a:srgbClr val="D60093"/>
                </a:solidFill>
              </a:rPr>
              <a:t>в детском саду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E:\ГАЛИНА  2015\ФОТО работа\Фото Теремок 2016-17\октябрь-2\DSC03824.JPG"/>
          <p:cNvPicPr/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395536" y="2708920"/>
            <a:ext cx="4464496" cy="3456384"/>
          </a:xfrm>
          <a:prstGeom prst="round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" name="Рисунок 3" descr="E:\ГАЛИНА  2015\ФОТО работа\Фото Теремок 2016-17\октябрь-2\DSC03831.JPG"/>
          <p:cNvPicPr/>
          <p:nvPr/>
        </p:nvPicPr>
        <p:blipFill>
          <a:blip r:embed="rId3" cstate="print">
            <a:lum contrast="20000"/>
          </a:blip>
          <a:srcRect l="23172" t="5459" r="15427"/>
          <a:stretch>
            <a:fillRect/>
          </a:stretch>
        </p:blipFill>
        <p:spPr bwMode="auto">
          <a:xfrm>
            <a:off x="5364088" y="1916832"/>
            <a:ext cx="3384376" cy="3888432"/>
          </a:xfrm>
          <a:prstGeom prst="roundRect">
            <a:avLst/>
          </a:prstGeom>
          <a:noFill/>
          <a:ln w="76200">
            <a:solidFill>
              <a:srgbClr val="03EDB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21046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D60093"/>
                </a:solidFill>
              </a:rPr>
              <a:t>Уровень социализации ребенка</a:t>
            </a:r>
            <a:r>
              <a:rPr lang="ru-RU" sz="2400" dirty="0" smtClean="0">
                <a:solidFill>
                  <a:srgbClr val="D60093"/>
                </a:solidFill>
              </a:rPr>
              <a:t> </a:t>
            </a:r>
            <a:r>
              <a:rPr lang="ru-RU" sz="2800" b="1" dirty="0" smtClean="0">
                <a:solidFill>
                  <a:srgbClr val="D60093"/>
                </a:solidFill>
              </a:rPr>
              <a:t>зависит от системы его воспитания дома:</a:t>
            </a:r>
            <a:endParaRPr lang="ru-RU" sz="2800" dirty="0">
              <a:solidFill>
                <a:srgbClr val="D6009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56792"/>
            <a:ext cx="806489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«Уровня привязанности к матери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»;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Стремления к общению с другими детьми;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Владения ребенком основными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навыками      само обслуживания;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5" name="Picture 2" descr="http://family-child.ru/wp-content/uploads/2012/04/%D0%A0%D0%B5%D0%B1%D0%B5%D0%BD%D0%BE%D0%BA-%D0%BD%D0%B5-%D1%85%D0%BE%D1%87%D0%B5%D1%82-%D0%B2-%D1%81%D0%B0%D0%B4%D0%B8%D0%BA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299301" y="908720"/>
            <a:ext cx="1844699" cy="2420858"/>
          </a:xfrm>
          <a:prstGeom prst="rect">
            <a:avLst/>
          </a:prstGeom>
          <a:noFill/>
        </p:spPr>
      </p:pic>
      <p:pic>
        <p:nvPicPr>
          <p:cNvPr id="6" name="Рисунок 5" descr="http://media.istockphoto.com/vectors/kids-activities-set-vector-id472107876"/>
          <p:cNvPicPr/>
          <p:nvPr/>
        </p:nvPicPr>
        <p:blipFill>
          <a:blip r:embed="rId3" cstate="print">
            <a:lum bright="-10000" contrast="20000"/>
          </a:blip>
          <a:srcRect r="49223" b="45330"/>
          <a:stretch>
            <a:fillRect/>
          </a:stretch>
        </p:blipFill>
        <p:spPr bwMode="auto">
          <a:xfrm>
            <a:off x="1403648" y="3717032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tatic7.depositphotos.com/1007989/759/i/950/depositphotos_7598786-stock-photo-baby-eating.jpg"/>
          <p:cNvPicPr/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76257" y="4725144"/>
            <a:ext cx="1656184" cy="189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adalin.mospsy.ru/img5/walk1.jpg"/>
          <p:cNvPicPr/>
          <p:nvPr/>
        </p:nvPicPr>
        <p:blipFill>
          <a:blip r:embed="rId2" cstate="print"/>
          <a:srcRect l="24087" t="25306" r="22026"/>
          <a:stretch>
            <a:fillRect/>
          </a:stretch>
        </p:blipFill>
        <p:spPr bwMode="auto">
          <a:xfrm flipH="1">
            <a:off x="7236296" y="4509120"/>
            <a:ext cx="1656184" cy="213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8640"/>
            <a:ext cx="7848872" cy="640871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Как помочь ребенку на этом этапе?</a:t>
            </a:r>
          </a:p>
          <a:p>
            <a:pPr>
              <a:lnSpc>
                <a:spcPct val="17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Создание спокойного и бесконфликтного климата в семье;</a:t>
            </a:r>
          </a:p>
          <a:p>
            <a:pPr>
              <a:lnSpc>
                <a:spcPct val="17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Не реагировать на выходки и не наказывать за капризы;</a:t>
            </a:r>
          </a:p>
          <a:p>
            <a:pPr>
              <a:lnSpc>
                <a:spcPct val="17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Кратковременное посещение детского сада;</a:t>
            </a:r>
          </a:p>
          <a:p>
            <a:pPr>
              <a:lnSpc>
                <a:spcPct val="17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Недолгий «Ритуал прощания» с ребенком в детском саду;</a:t>
            </a:r>
          </a:p>
          <a:p>
            <a:pPr>
              <a:lnSpc>
                <a:spcPct val="17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Необходимо сформировать у ребенка положительную установку на детский сад, и позитивное отношение к нему.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Если ребенок с трудом расстается с матерью,  то желательно первые несколько недель пусть отводит в детский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 сад его отец;</a:t>
            </a:r>
          </a:p>
          <a:p>
            <a:pPr algn="just">
              <a:lnSpc>
                <a:spcPct val="170000"/>
              </a:lnSpc>
              <a:spcAft>
                <a:spcPts val="600"/>
              </a:spcAft>
              <a:buNone/>
            </a:pPr>
            <a:r>
              <a:rPr lang="ru-RU" sz="8000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ru-RU" sz="8000" dirty="0" smtClean="0">
                <a:latin typeface="Calibri" pitchFamily="34" charset="0"/>
                <a:cs typeface="Arial" pitchFamily="34" charset="0"/>
              </a:rPr>
            </a:br>
            <a:endParaRPr lang="ru-RU" sz="80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Рисунок 5" descr="http://www.romantic-collection.net/users/1323/16880.jpg"/>
          <p:cNvPicPr/>
          <p:nvPr/>
        </p:nvPicPr>
        <p:blipFill>
          <a:blip r:embed="rId3" cstate="print"/>
          <a:srcRect l="11424" r="10675"/>
          <a:stretch>
            <a:fillRect/>
          </a:stretch>
        </p:blipFill>
        <p:spPr bwMode="auto">
          <a:xfrm>
            <a:off x="8028384" y="1268760"/>
            <a:ext cx="9006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7632848" cy="5649491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Arial" pitchFamily="34" charset="0"/>
              </a:rPr>
              <a:t>ВАМ   НЕОБХОДИМО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Arial" pitchFamily="34" charset="0"/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Привести домашний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режим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в соответствие с режимом группы детского сада, в которую будет ходить ребенок. </a:t>
            </a:r>
            <a:endParaRPr lang="ru-RU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just">
              <a:buNone/>
            </a:pPr>
            <a:endParaRPr lang="ru-RU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Обучить ребенка дома всем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необходимым навыкам самообслуживания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: умываться, вытирать руки; одеваться и раздеваться; самостоятельно кушать, пользуясь во время еды ложкой; проситься на горшок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ru-RU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Приводить ребёнка в группу в чистом и опрятном виде.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Одежда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обязательно должна быть удобна для ребенка данного возраста ( оптимальный вариант: брючки или шорты без застежек и лямок, обувь на липучках)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hotoimp.ru/wp-content/uploads/2012/03/m437.pn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flipH="1">
            <a:off x="0" y="4437112"/>
            <a:ext cx="2213811" cy="219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836</TotalTime>
  <Words>284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      ГБДОУ детский сад N4 комбинированного вида Кронштадтского района Санкт-Петербурга Группа   компенсирующей  направленности   для   детей   с   иными  ограниченными                     возможностями    здоровья    кратковременного    пребывания         «ТЕРЕМОК»                     Презентация на тему: «Адаптация детей к детскому саду»</vt:lpstr>
      <vt:lpstr>Проблема адаптации ребенка к условиям детского сада возникла с самого начала существования дошкольных учреждений и продолжает оставаться актуальной в наше  время.       Практически каждая семья при поступлении ребенка в ДОО сталкивается с этой проблемой!</vt:lpstr>
      <vt:lpstr>Не хочу в садик!!! </vt:lpstr>
      <vt:lpstr>Непростой период адаптации.  </vt:lpstr>
      <vt:lpstr>       Различают три степени адаптации ребенка к детскому саду: легкую, среднюю и тяжелую.</vt:lpstr>
      <vt:lpstr>Правильная организация жизни ребёнка в детском саду  </vt:lpstr>
      <vt:lpstr>Уровень социализации ребенка зависит от системы его воспитания дома: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ЦРР детский сад № 1417   Презентация на тему:  «Адаптация детей к ДОУ»</dc:title>
  <dc:creator>User</dc:creator>
  <cp:lastModifiedBy>Галочка</cp:lastModifiedBy>
  <cp:revision>97</cp:revision>
  <dcterms:created xsi:type="dcterms:W3CDTF">2012-09-09T17:38:58Z</dcterms:created>
  <dcterms:modified xsi:type="dcterms:W3CDTF">2017-08-30T08:50:02Z</dcterms:modified>
</cp:coreProperties>
</file>