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6.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9.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1.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2.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2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2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2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8.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3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31.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32.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33.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34.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35.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36.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3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38.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39.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40.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4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42.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43.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44.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45.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46.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47.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4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49.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50.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51.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52.xml" ContentType="application/vnd.openxmlformats-officedocument.theme+xml"/>
  <Override PartName="/ppt/theme/theme5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6" r:id="rId3"/>
    <p:sldMasterId id="2147483684" r:id="rId4"/>
    <p:sldMasterId id="2147483692" r:id="rId5"/>
    <p:sldMasterId id="2147483700" r:id="rId6"/>
    <p:sldMasterId id="2147483708" r:id="rId7"/>
    <p:sldMasterId id="2147483716" r:id="rId8"/>
    <p:sldMasterId id="2147483724" r:id="rId9"/>
    <p:sldMasterId id="2147483732" r:id="rId10"/>
    <p:sldMasterId id="2147483740" r:id="rId11"/>
    <p:sldMasterId id="2147483748" r:id="rId12"/>
    <p:sldMasterId id="2147483756" r:id="rId13"/>
    <p:sldMasterId id="2147483764" r:id="rId14"/>
    <p:sldMasterId id="2147483772" r:id="rId15"/>
    <p:sldMasterId id="2147483780" r:id="rId16"/>
    <p:sldMasterId id="2147483788" r:id="rId17"/>
    <p:sldMasterId id="2147483796" r:id="rId18"/>
    <p:sldMasterId id="2147483804" r:id="rId19"/>
    <p:sldMasterId id="2147483812" r:id="rId20"/>
    <p:sldMasterId id="2147483820" r:id="rId21"/>
    <p:sldMasterId id="2147483828" r:id="rId22"/>
    <p:sldMasterId id="2147483836" r:id="rId23"/>
    <p:sldMasterId id="2147483844" r:id="rId24"/>
    <p:sldMasterId id="2147483852" r:id="rId25"/>
    <p:sldMasterId id="2147483860" r:id="rId26"/>
    <p:sldMasterId id="2147483868" r:id="rId27"/>
    <p:sldMasterId id="2147483876" r:id="rId28"/>
    <p:sldMasterId id="2147483884" r:id="rId29"/>
    <p:sldMasterId id="2147483892" r:id="rId30"/>
    <p:sldMasterId id="2147483900" r:id="rId31"/>
    <p:sldMasterId id="2147483908" r:id="rId32"/>
    <p:sldMasterId id="2147483916" r:id="rId33"/>
    <p:sldMasterId id="2147483924" r:id="rId34"/>
    <p:sldMasterId id="2147483932" r:id="rId35"/>
    <p:sldMasterId id="2147483940" r:id="rId36"/>
    <p:sldMasterId id="2147483948" r:id="rId37"/>
    <p:sldMasterId id="2147483956" r:id="rId38"/>
    <p:sldMasterId id="2147483964" r:id="rId39"/>
    <p:sldMasterId id="2147483972" r:id="rId40"/>
    <p:sldMasterId id="2147483980" r:id="rId41"/>
    <p:sldMasterId id="2147483988" r:id="rId42"/>
    <p:sldMasterId id="2147483996" r:id="rId43"/>
    <p:sldMasterId id="2147484004" r:id="rId44"/>
    <p:sldMasterId id="2147484012" r:id="rId45"/>
    <p:sldMasterId id="2147484020" r:id="rId46"/>
    <p:sldMasterId id="2147484028" r:id="rId47"/>
    <p:sldMasterId id="2147484036" r:id="rId48"/>
    <p:sldMasterId id="2147484044" r:id="rId49"/>
    <p:sldMasterId id="2147484052" r:id="rId50"/>
    <p:sldMasterId id="2147484060" r:id="rId51"/>
    <p:sldMasterId id="2147484068" r:id="rId52"/>
  </p:sldMasterIdLst>
  <p:notesMasterIdLst>
    <p:notesMasterId r:id="rId64"/>
  </p:notesMasterIdLst>
  <p:sldIdLst>
    <p:sldId id="256" r:id="rId53"/>
    <p:sldId id="309" r:id="rId54"/>
    <p:sldId id="324" r:id="rId55"/>
    <p:sldId id="325" r:id="rId56"/>
    <p:sldId id="259" r:id="rId57"/>
    <p:sldId id="311" r:id="rId58"/>
    <p:sldId id="327" r:id="rId59"/>
    <p:sldId id="318" r:id="rId60"/>
    <p:sldId id="328" r:id="rId61"/>
    <p:sldId id="319" r:id="rId62"/>
    <p:sldId id="323"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34" autoAdjust="0"/>
    <p:restoredTop sz="94574" autoAdjust="0"/>
  </p:normalViewPr>
  <p:slideViewPr>
    <p:cSldViewPr>
      <p:cViewPr>
        <p:scale>
          <a:sx n="81" d="100"/>
          <a:sy n="81" d="100"/>
        </p:scale>
        <p:origin x="-12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3.xml"/><Relationship Id="rId63" Type="http://schemas.openxmlformats.org/officeDocument/2006/relationships/slide" Target="slides/slide1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5.xml"/><Relationship Id="rId61" Type="http://schemas.openxmlformats.org/officeDocument/2006/relationships/slide" Target="slides/slide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8.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4.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7.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2.xml"/><Relationship Id="rId6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6912E-A856-4A75-9979-F4EAAA87452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861F36DA-AEA3-4B3C-94E9-A47EE68D738E}">
      <dgm:prSet phldrT="[Текст]" custT="1"/>
      <dgm:spPr/>
      <dgm:t>
        <a:bodyPr/>
        <a:lstStyle/>
        <a:p>
          <a:r>
            <a:rPr lang="ru-RU" sz="1000" b="1" dirty="0" smtClean="0">
              <a:latin typeface="Arial" panose="020B0604020202020204" pitchFamily="34" charset="0"/>
              <a:cs typeface="Arial" panose="020B0604020202020204" pitchFamily="34" charset="0"/>
            </a:rPr>
            <a:t>МОДЕЛЬ УПРАВЛЕНЧЕСКОГО ЦИКЛА ВВЕДЕНИЯ «ЭФФЕКТИВНОГО КОНТРАКТА ПЕДАГОГА  ГБДОУ</a:t>
          </a:r>
        </a:p>
        <a:p>
          <a:endParaRPr lang="ru-RU" sz="800" b="1" dirty="0"/>
        </a:p>
      </dgm:t>
    </dgm:pt>
    <dgm:pt modelId="{398C0487-6B91-4EDF-B132-D6D1F9E3BB5F}" type="parTrans" cxnId="{8BB1B48E-6A74-4867-A313-E229976320C8}">
      <dgm:prSet/>
      <dgm:spPr/>
      <dgm:t>
        <a:bodyPr/>
        <a:lstStyle/>
        <a:p>
          <a:endParaRPr lang="ru-RU"/>
        </a:p>
      </dgm:t>
    </dgm:pt>
    <dgm:pt modelId="{3652BF72-0E26-4C48-8419-CCEF819CE95D}" type="sibTrans" cxnId="{8BB1B48E-6A74-4867-A313-E229976320C8}">
      <dgm:prSet/>
      <dgm:spPr/>
      <dgm:t>
        <a:bodyPr/>
        <a:lstStyle/>
        <a:p>
          <a:endParaRPr lang="ru-RU"/>
        </a:p>
      </dgm:t>
    </dgm:pt>
    <dgm:pt modelId="{526158D5-0FBA-4494-9492-D404133BBE2E}">
      <dgm:prSet phldrT="[Текст]" custT="1"/>
      <dgm:spPr>
        <a:solidFill>
          <a:schemeClr val="bg1"/>
        </a:solidFill>
        <a:ln>
          <a:solidFill>
            <a:schemeClr val="tx2">
              <a:lumMod val="75000"/>
            </a:schemeClr>
          </a:solidFill>
        </a:ln>
      </dgm:spPr>
      <dgm:t>
        <a:bodyPr/>
        <a:lstStyle/>
        <a:p>
          <a:r>
            <a:rPr lang="ru-RU" sz="1400" b="1" dirty="0" smtClean="0">
              <a:solidFill>
                <a:schemeClr val="tx2"/>
              </a:solidFill>
              <a:latin typeface="Arial" panose="020B0604020202020204" pitchFamily="34" charset="0"/>
              <a:cs typeface="Arial" panose="020B0604020202020204" pitchFamily="34" charset="0"/>
            </a:rPr>
            <a:t>Содержательный компонент: планирование, организация, контроль, анализ, регулирование</a:t>
          </a:r>
          <a:endParaRPr lang="ru-RU" sz="1400" b="1" dirty="0">
            <a:solidFill>
              <a:schemeClr val="tx2"/>
            </a:solidFill>
            <a:latin typeface="Arial" panose="020B0604020202020204" pitchFamily="34" charset="0"/>
            <a:cs typeface="Arial" panose="020B0604020202020204" pitchFamily="34" charset="0"/>
          </a:endParaRPr>
        </a:p>
      </dgm:t>
    </dgm:pt>
    <dgm:pt modelId="{39F7EAFA-6CDD-4FAB-8E67-DA276DC34C4E}" type="sibTrans" cxnId="{97B12FE9-49C3-4B7D-962D-F5105DEE09B1}">
      <dgm:prSet/>
      <dgm:spPr/>
      <dgm:t>
        <a:bodyPr/>
        <a:lstStyle/>
        <a:p>
          <a:endParaRPr lang="ru-RU"/>
        </a:p>
      </dgm:t>
    </dgm:pt>
    <dgm:pt modelId="{9DE1A6B5-E901-41C0-881A-06757EE8D185}" type="parTrans" cxnId="{97B12FE9-49C3-4B7D-962D-F5105DEE09B1}">
      <dgm:prSet/>
      <dgm:spPr/>
      <dgm:t>
        <a:bodyPr/>
        <a:lstStyle/>
        <a:p>
          <a:endParaRPr lang="ru-RU"/>
        </a:p>
      </dgm:t>
    </dgm:pt>
    <dgm:pt modelId="{76FF1E52-D0F9-44E0-8C0A-3CDDD1928C20}">
      <dgm:prSet phldrT="[Текст]" custT="1"/>
      <dgm:spPr>
        <a:solidFill>
          <a:schemeClr val="bg1"/>
        </a:solidFill>
        <a:ln>
          <a:solidFill>
            <a:schemeClr val="tx2"/>
          </a:solidFill>
        </a:ln>
      </dgm:spPr>
      <dgm:t>
        <a:bodyPr/>
        <a:lstStyle/>
        <a:p>
          <a:r>
            <a:rPr lang="ru-RU" sz="1400" b="1" dirty="0" smtClean="0">
              <a:solidFill>
                <a:schemeClr val="tx2"/>
              </a:solidFill>
              <a:latin typeface="Arial" panose="020B0604020202020204" pitchFamily="34" charset="0"/>
              <a:cs typeface="Arial" panose="020B0604020202020204" pitchFamily="34" charset="0"/>
            </a:rPr>
            <a:t>Связующие процессы: мотивация, коммуникация, управленческое решение</a:t>
          </a:r>
          <a:endParaRPr lang="ru-RU" sz="1400" b="1" dirty="0">
            <a:solidFill>
              <a:schemeClr val="tx2"/>
            </a:solidFill>
            <a:latin typeface="Arial" panose="020B0604020202020204" pitchFamily="34" charset="0"/>
            <a:cs typeface="Arial" panose="020B0604020202020204" pitchFamily="34" charset="0"/>
          </a:endParaRPr>
        </a:p>
      </dgm:t>
    </dgm:pt>
    <dgm:pt modelId="{0BDFEC56-7121-409F-96BA-0CA8450494A3}" type="sibTrans" cxnId="{0B063A74-C3E6-42C5-8D47-E1A6AE8492FA}">
      <dgm:prSet/>
      <dgm:spPr/>
      <dgm:t>
        <a:bodyPr/>
        <a:lstStyle/>
        <a:p>
          <a:endParaRPr lang="ru-RU"/>
        </a:p>
      </dgm:t>
    </dgm:pt>
    <dgm:pt modelId="{45DF6F68-8C29-4960-9D03-41824F75DD62}" type="parTrans" cxnId="{0B063A74-C3E6-42C5-8D47-E1A6AE8492FA}">
      <dgm:prSet/>
      <dgm:spPr/>
      <dgm:t>
        <a:bodyPr/>
        <a:lstStyle/>
        <a:p>
          <a:endParaRPr lang="ru-RU"/>
        </a:p>
      </dgm:t>
    </dgm:pt>
    <dgm:pt modelId="{909E092B-9B54-410C-8349-6E247DD493D3}">
      <dgm:prSet phldrT="[Текст]" custT="1"/>
      <dgm:spPr>
        <a:solidFill>
          <a:schemeClr val="bg1"/>
        </a:solidFill>
        <a:ln>
          <a:solidFill>
            <a:schemeClr val="tx2"/>
          </a:solidFill>
        </a:ln>
      </dgm:spPr>
      <dgm:t>
        <a:bodyPr anchor="t" anchorCtr="0"/>
        <a:lstStyle/>
        <a:p>
          <a:r>
            <a:rPr lang="ru-RU" sz="1300" b="1" dirty="0" smtClean="0">
              <a:solidFill>
                <a:schemeClr val="tx2"/>
              </a:solidFill>
              <a:latin typeface="Arial" panose="020B0604020202020204" pitchFamily="34" charset="0"/>
              <a:cs typeface="Arial" panose="020B0604020202020204" pitchFamily="34" charset="0"/>
            </a:rPr>
            <a:t>Организационно - деятельностный компонент: этапы введения ЭК, технология оценивания эффективности деятельности педагога, методы стимулирования</a:t>
          </a:r>
          <a:endParaRPr lang="ru-RU" sz="1300" b="1" dirty="0">
            <a:solidFill>
              <a:schemeClr val="tx2"/>
            </a:solidFill>
            <a:latin typeface="Arial" panose="020B0604020202020204" pitchFamily="34" charset="0"/>
            <a:cs typeface="Arial" panose="020B0604020202020204" pitchFamily="34" charset="0"/>
          </a:endParaRPr>
        </a:p>
      </dgm:t>
    </dgm:pt>
    <dgm:pt modelId="{6DE4DC41-2B99-4D4C-87E2-58AB1F8974D0}" type="sibTrans" cxnId="{B07285AF-F369-42D4-B256-0D6CB0636F34}">
      <dgm:prSet/>
      <dgm:spPr/>
      <dgm:t>
        <a:bodyPr/>
        <a:lstStyle/>
        <a:p>
          <a:endParaRPr lang="ru-RU"/>
        </a:p>
      </dgm:t>
    </dgm:pt>
    <dgm:pt modelId="{E6FED59D-9C14-4EEB-A894-B98A09BF8227}" type="parTrans" cxnId="{B07285AF-F369-42D4-B256-0D6CB0636F34}">
      <dgm:prSet/>
      <dgm:spPr/>
      <dgm:t>
        <a:bodyPr/>
        <a:lstStyle/>
        <a:p>
          <a:endParaRPr lang="ru-RU"/>
        </a:p>
      </dgm:t>
    </dgm:pt>
    <dgm:pt modelId="{236FEC6D-8A31-4713-AC11-770E983C6C6A}">
      <dgm:prSet custT="1"/>
      <dgm:spPr>
        <a:solidFill>
          <a:schemeClr val="bg1"/>
        </a:solidFill>
        <a:ln>
          <a:solidFill>
            <a:schemeClr val="accent1">
              <a:shade val="50000"/>
            </a:schemeClr>
          </a:solidFill>
        </a:ln>
      </dgm:spPr>
      <dgm:t>
        <a:bodyPr/>
        <a:lstStyle/>
        <a:p>
          <a:r>
            <a:rPr lang="ru-RU" sz="1400" b="1" dirty="0" smtClean="0">
              <a:solidFill>
                <a:schemeClr val="tx2"/>
              </a:solidFill>
              <a:latin typeface="Arial" panose="020B0604020202020204" pitchFamily="34" charset="0"/>
              <a:cs typeface="Arial" panose="020B0604020202020204" pitchFamily="34" charset="0"/>
            </a:rPr>
            <a:t>Оценочный компонент: мониторинг профессиональной деятельности педагог</a:t>
          </a:r>
          <a:r>
            <a:rPr lang="ru-RU" sz="1600" dirty="0" smtClean="0">
              <a:solidFill>
                <a:schemeClr val="tx2"/>
              </a:solidFill>
              <a:latin typeface="Arial" panose="020B0604020202020204" pitchFamily="34" charset="0"/>
              <a:cs typeface="Arial" panose="020B0604020202020204" pitchFamily="34" charset="0"/>
            </a:rPr>
            <a:t>а</a:t>
          </a:r>
          <a:endParaRPr lang="ru-RU" sz="1600" dirty="0">
            <a:solidFill>
              <a:schemeClr val="tx2"/>
            </a:solidFill>
            <a:latin typeface="Arial" panose="020B0604020202020204" pitchFamily="34" charset="0"/>
            <a:cs typeface="Arial" panose="020B0604020202020204" pitchFamily="34" charset="0"/>
          </a:endParaRPr>
        </a:p>
      </dgm:t>
    </dgm:pt>
    <dgm:pt modelId="{1BAFC229-AD65-4DDC-A903-E8660BB9AEFC}" type="parTrans" cxnId="{EFDA9012-70CD-43F0-9560-F15312CDB06C}">
      <dgm:prSet/>
      <dgm:spPr/>
      <dgm:t>
        <a:bodyPr/>
        <a:lstStyle/>
        <a:p>
          <a:endParaRPr lang="ru-RU"/>
        </a:p>
      </dgm:t>
    </dgm:pt>
    <dgm:pt modelId="{308F7290-E345-4A58-B9E5-92F213E2DC5D}" type="sibTrans" cxnId="{EFDA9012-70CD-43F0-9560-F15312CDB06C}">
      <dgm:prSet/>
      <dgm:spPr/>
      <dgm:t>
        <a:bodyPr/>
        <a:lstStyle/>
        <a:p>
          <a:endParaRPr lang="ru-RU"/>
        </a:p>
      </dgm:t>
    </dgm:pt>
    <dgm:pt modelId="{033ACE7A-3C3C-47EC-8723-212CC918EEEC}">
      <dgm:prSet custLinFactNeighborX="-420" custLinFactNeighborY="1991"/>
      <dgm:spPr>
        <a:solidFill>
          <a:schemeClr val="bg1"/>
        </a:solidFill>
        <a:ln>
          <a:solidFill>
            <a:schemeClr val="tx2"/>
          </a:solidFill>
        </a:ln>
      </dgm:spPr>
      <dgm:t>
        <a:bodyPr/>
        <a:lstStyle/>
        <a:p>
          <a:endParaRPr lang="ru-RU"/>
        </a:p>
      </dgm:t>
    </dgm:pt>
    <dgm:pt modelId="{FF781937-93CB-405C-8FAC-4FC0DEF65332}" type="parTrans" cxnId="{2A20FDEF-79A0-4845-822C-245AB9010206}">
      <dgm:prSet/>
      <dgm:spPr/>
      <dgm:t>
        <a:bodyPr/>
        <a:lstStyle/>
        <a:p>
          <a:endParaRPr lang="ru-RU"/>
        </a:p>
      </dgm:t>
    </dgm:pt>
    <dgm:pt modelId="{CD807828-1FFA-4272-9015-F9B074F026D8}" type="sibTrans" cxnId="{2A20FDEF-79A0-4845-822C-245AB9010206}">
      <dgm:prSet/>
      <dgm:spPr/>
      <dgm:t>
        <a:bodyPr/>
        <a:lstStyle/>
        <a:p>
          <a:endParaRPr lang="ru-RU"/>
        </a:p>
      </dgm:t>
    </dgm:pt>
    <dgm:pt modelId="{3AF8FE7C-1DA9-44DA-B834-12BFD9E11FD0}">
      <dgm:prSet custLinFactNeighborX="-420" custLinFactNeighborY="1991"/>
      <dgm:spPr>
        <a:solidFill>
          <a:schemeClr val="bg1"/>
        </a:solidFill>
        <a:ln>
          <a:solidFill>
            <a:schemeClr val="tx2"/>
          </a:solidFill>
        </a:ln>
      </dgm:spPr>
      <dgm:t>
        <a:bodyPr/>
        <a:lstStyle/>
        <a:p>
          <a:endParaRPr lang="ru-RU" dirty="0"/>
        </a:p>
      </dgm:t>
    </dgm:pt>
    <dgm:pt modelId="{BA200936-1CBF-4A17-AED1-9CBEF6EA778D}" type="parTrans" cxnId="{11131179-348F-41DD-A134-27639AFBA419}">
      <dgm:prSet/>
      <dgm:spPr/>
      <dgm:t>
        <a:bodyPr/>
        <a:lstStyle/>
        <a:p>
          <a:endParaRPr lang="ru-RU"/>
        </a:p>
      </dgm:t>
    </dgm:pt>
    <dgm:pt modelId="{B96F6524-67FF-4378-9A13-291EC4FB6E34}" type="sibTrans" cxnId="{11131179-348F-41DD-A134-27639AFBA419}">
      <dgm:prSet/>
      <dgm:spPr/>
      <dgm:t>
        <a:bodyPr/>
        <a:lstStyle/>
        <a:p>
          <a:endParaRPr lang="ru-RU"/>
        </a:p>
      </dgm:t>
    </dgm:pt>
    <dgm:pt modelId="{06A38184-4998-4883-9B1F-575E33B4407D}" type="pres">
      <dgm:prSet presAssocID="{6F36912E-A856-4A75-9979-F4EAAA87452E}" presName="diagram" presStyleCnt="0">
        <dgm:presLayoutVars>
          <dgm:chMax val="1"/>
          <dgm:dir/>
          <dgm:animLvl val="ctr"/>
          <dgm:resizeHandles val="exact"/>
        </dgm:presLayoutVars>
      </dgm:prSet>
      <dgm:spPr/>
      <dgm:t>
        <a:bodyPr/>
        <a:lstStyle/>
        <a:p>
          <a:endParaRPr lang="ru-RU"/>
        </a:p>
      </dgm:t>
    </dgm:pt>
    <dgm:pt modelId="{C00E7648-D06E-44E7-AD85-1D05098F3D59}" type="pres">
      <dgm:prSet presAssocID="{6F36912E-A856-4A75-9979-F4EAAA87452E}" presName="matrix" presStyleCnt="0"/>
      <dgm:spPr/>
    </dgm:pt>
    <dgm:pt modelId="{72E05879-423C-40E9-8E16-872610BFF946}" type="pres">
      <dgm:prSet presAssocID="{6F36912E-A856-4A75-9979-F4EAAA87452E}" presName="tile1" presStyleLbl="node1" presStyleIdx="0" presStyleCnt="4"/>
      <dgm:spPr/>
      <dgm:t>
        <a:bodyPr/>
        <a:lstStyle/>
        <a:p>
          <a:endParaRPr lang="ru-RU"/>
        </a:p>
      </dgm:t>
    </dgm:pt>
    <dgm:pt modelId="{E2CCBE76-8020-420F-8825-A1B4E7545D45}" type="pres">
      <dgm:prSet presAssocID="{6F36912E-A856-4A75-9979-F4EAAA87452E}" presName="tile1text" presStyleLbl="node1" presStyleIdx="0" presStyleCnt="4">
        <dgm:presLayoutVars>
          <dgm:chMax val="0"/>
          <dgm:chPref val="0"/>
          <dgm:bulletEnabled val="1"/>
        </dgm:presLayoutVars>
      </dgm:prSet>
      <dgm:spPr/>
      <dgm:t>
        <a:bodyPr/>
        <a:lstStyle/>
        <a:p>
          <a:endParaRPr lang="ru-RU"/>
        </a:p>
      </dgm:t>
    </dgm:pt>
    <dgm:pt modelId="{A27A147D-8F13-46F1-B88D-D9F44480329F}" type="pres">
      <dgm:prSet presAssocID="{6F36912E-A856-4A75-9979-F4EAAA87452E}" presName="tile2" presStyleLbl="node1" presStyleIdx="1" presStyleCnt="4" custLinFactNeighborX="-1696" custLinFactNeighborY="-6465"/>
      <dgm:spPr/>
      <dgm:t>
        <a:bodyPr/>
        <a:lstStyle/>
        <a:p>
          <a:endParaRPr lang="ru-RU"/>
        </a:p>
      </dgm:t>
    </dgm:pt>
    <dgm:pt modelId="{066DF09D-4A8F-4630-BA49-4B08164D0805}" type="pres">
      <dgm:prSet presAssocID="{6F36912E-A856-4A75-9979-F4EAAA87452E}" presName="tile2text" presStyleLbl="node1" presStyleIdx="1" presStyleCnt="4">
        <dgm:presLayoutVars>
          <dgm:chMax val="0"/>
          <dgm:chPref val="0"/>
          <dgm:bulletEnabled val="1"/>
        </dgm:presLayoutVars>
      </dgm:prSet>
      <dgm:spPr/>
      <dgm:t>
        <a:bodyPr/>
        <a:lstStyle/>
        <a:p>
          <a:endParaRPr lang="ru-RU"/>
        </a:p>
      </dgm:t>
    </dgm:pt>
    <dgm:pt modelId="{70462597-EBFA-4E14-B829-3D62C71153BE}" type="pres">
      <dgm:prSet presAssocID="{6F36912E-A856-4A75-9979-F4EAAA87452E}" presName="tile3" presStyleLbl="node1" presStyleIdx="2" presStyleCnt="4" custLinFactNeighborY="3982"/>
      <dgm:spPr/>
      <dgm:t>
        <a:bodyPr/>
        <a:lstStyle/>
        <a:p>
          <a:endParaRPr lang="ru-RU"/>
        </a:p>
      </dgm:t>
    </dgm:pt>
    <dgm:pt modelId="{A6AF4AE5-C3E2-47F0-B118-8C3AA397C62C}" type="pres">
      <dgm:prSet presAssocID="{6F36912E-A856-4A75-9979-F4EAAA87452E}" presName="tile3text" presStyleLbl="node1" presStyleIdx="2" presStyleCnt="4">
        <dgm:presLayoutVars>
          <dgm:chMax val="0"/>
          <dgm:chPref val="0"/>
          <dgm:bulletEnabled val="1"/>
        </dgm:presLayoutVars>
      </dgm:prSet>
      <dgm:spPr/>
      <dgm:t>
        <a:bodyPr/>
        <a:lstStyle/>
        <a:p>
          <a:endParaRPr lang="ru-RU"/>
        </a:p>
      </dgm:t>
    </dgm:pt>
    <dgm:pt modelId="{464B84F1-8139-46E1-8906-A0847601EEF7}" type="pres">
      <dgm:prSet presAssocID="{6F36912E-A856-4A75-9979-F4EAAA87452E}" presName="tile4" presStyleLbl="node1" presStyleIdx="3" presStyleCnt="4" custLinFactNeighborX="-1696" custLinFactNeighborY="-5108"/>
      <dgm:spPr/>
      <dgm:t>
        <a:bodyPr/>
        <a:lstStyle/>
        <a:p>
          <a:endParaRPr lang="ru-RU"/>
        </a:p>
      </dgm:t>
    </dgm:pt>
    <dgm:pt modelId="{F7176170-473D-46B8-B580-1A08253951E9}" type="pres">
      <dgm:prSet presAssocID="{6F36912E-A856-4A75-9979-F4EAAA87452E}" presName="tile4text" presStyleLbl="node1" presStyleIdx="3" presStyleCnt="4">
        <dgm:presLayoutVars>
          <dgm:chMax val="0"/>
          <dgm:chPref val="0"/>
          <dgm:bulletEnabled val="1"/>
        </dgm:presLayoutVars>
      </dgm:prSet>
      <dgm:spPr/>
      <dgm:t>
        <a:bodyPr/>
        <a:lstStyle/>
        <a:p>
          <a:endParaRPr lang="ru-RU"/>
        </a:p>
      </dgm:t>
    </dgm:pt>
    <dgm:pt modelId="{EF1D37B7-E274-4497-86BE-752C0076712B}" type="pres">
      <dgm:prSet presAssocID="{6F36912E-A856-4A75-9979-F4EAAA87452E}" presName="centerTile" presStyleLbl="fgShp" presStyleIdx="0" presStyleCnt="1" custScaleX="151802" custScaleY="126829">
        <dgm:presLayoutVars>
          <dgm:chMax val="0"/>
          <dgm:chPref val="0"/>
        </dgm:presLayoutVars>
      </dgm:prSet>
      <dgm:spPr/>
      <dgm:t>
        <a:bodyPr/>
        <a:lstStyle/>
        <a:p>
          <a:endParaRPr lang="ru-RU"/>
        </a:p>
      </dgm:t>
    </dgm:pt>
  </dgm:ptLst>
  <dgm:cxnLst>
    <dgm:cxn modelId="{2C71DBB2-37D4-4A7D-8873-243091791253}" type="presOf" srcId="{909E092B-9B54-410C-8349-6E247DD493D3}" destId="{70462597-EBFA-4E14-B829-3D62C71153BE}" srcOrd="0" destOrd="0" presId="urn:microsoft.com/office/officeart/2005/8/layout/matrix1"/>
    <dgm:cxn modelId="{114CC190-71CB-4C02-9D14-FFF1D6471450}" type="presOf" srcId="{861F36DA-AEA3-4B3C-94E9-A47EE68D738E}" destId="{EF1D37B7-E274-4497-86BE-752C0076712B}" srcOrd="0" destOrd="0" presId="urn:microsoft.com/office/officeart/2005/8/layout/matrix1"/>
    <dgm:cxn modelId="{5ED248C7-D42B-4827-92F9-DD64104830C6}" type="presOf" srcId="{909E092B-9B54-410C-8349-6E247DD493D3}" destId="{A6AF4AE5-C3E2-47F0-B118-8C3AA397C62C}" srcOrd="1" destOrd="0" presId="urn:microsoft.com/office/officeart/2005/8/layout/matrix1"/>
    <dgm:cxn modelId="{A274FABF-135C-480C-B0A4-B8B423A9DFE9}" type="presOf" srcId="{236FEC6D-8A31-4713-AC11-770E983C6C6A}" destId="{F7176170-473D-46B8-B580-1A08253951E9}" srcOrd="1" destOrd="0" presId="urn:microsoft.com/office/officeart/2005/8/layout/matrix1"/>
    <dgm:cxn modelId="{EA8DCBE5-7EA8-4850-885B-48B4785D6568}" type="presOf" srcId="{526158D5-0FBA-4494-9492-D404133BBE2E}" destId="{E2CCBE76-8020-420F-8825-A1B4E7545D45}" srcOrd="1" destOrd="0" presId="urn:microsoft.com/office/officeart/2005/8/layout/matrix1"/>
    <dgm:cxn modelId="{BEF36379-DC94-4219-AD44-FD0FC732EE46}" type="presOf" srcId="{76FF1E52-D0F9-44E0-8C0A-3CDDD1928C20}" destId="{A27A147D-8F13-46F1-B88D-D9F44480329F}" srcOrd="0" destOrd="0" presId="urn:microsoft.com/office/officeart/2005/8/layout/matrix1"/>
    <dgm:cxn modelId="{0B063A74-C3E6-42C5-8D47-E1A6AE8492FA}" srcId="{861F36DA-AEA3-4B3C-94E9-A47EE68D738E}" destId="{76FF1E52-D0F9-44E0-8C0A-3CDDD1928C20}" srcOrd="1" destOrd="0" parTransId="{45DF6F68-8C29-4960-9D03-41824F75DD62}" sibTransId="{0BDFEC56-7121-409F-96BA-0CA8450494A3}"/>
    <dgm:cxn modelId="{D2CE9BF3-0697-4DE7-917C-E014EBB2A72A}" type="presOf" srcId="{6F36912E-A856-4A75-9979-F4EAAA87452E}" destId="{06A38184-4998-4883-9B1F-575E33B4407D}" srcOrd="0" destOrd="0" presId="urn:microsoft.com/office/officeart/2005/8/layout/matrix1"/>
    <dgm:cxn modelId="{EFDA9012-70CD-43F0-9560-F15312CDB06C}" srcId="{861F36DA-AEA3-4B3C-94E9-A47EE68D738E}" destId="{236FEC6D-8A31-4713-AC11-770E983C6C6A}" srcOrd="3" destOrd="0" parTransId="{1BAFC229-AD65-4DDC-A903-E8660BB9AEFC}" sibTransId="{308F7290-E345-4A58-B9E5-92F213E2DC5D}"/>
    <dgm:cxn modelId="{8BB1B48E-6A74-4867-A313-E229976320C8}" srcId="{6F36912E-A856-4A75-9979-F4EAAA87452E}" destId="{861F36DA-AEA3-4B3C-94E9-A47EE68D738E}" srcOrd="0" destOrd="0" parTransId="{398C0487-6B91-4EDF-B132-D6D1F9E3BB5F}" sibTransId="{3652BF72-0E26-4C48-8419-CCEF819CE95D}"/>
    <dgm:cxn modelId="{B77F06DC-EEAA-4FF3-A65E-AA12C11F9D2F}" type="presOf" srcId="{526158D5-0FBA-4494-9492-D404133BBE2E}" destId="{72E05879-423C-40E9-8E16-872610BFF946}" srcOrd="0" destOrd="0" presId="urn:microsoft.com/office/officeart/2005/8/layout/matrix1"/>
    <dgm:cxn modelId="{97B12FE9-49C3-4B7D-962D-F5105DEE09B1}" srcId="{861F36DA-AEA3-4B3C-94E9-A47EE68D738E}" destId="{526158D5-0FBA-4494-9492-D404133BBE2E}" srcOrd="0" destOrd="0" parTransId="{9DE1A6B5-E901-41C0-881A-06757EE8D185}" sibTransId="{39F7EAFA-6CDD-4FAB-8E67-DA276DC34C4E}"/>
    <dgm:cxn modelId="{11131179-348F-41DD-A134-27639AFBA419}" srcId="{861F36DA-AEA3-4B3C-94E9-A47EE68D738E}" destId="{3AF8FE7C-1DA9-44DA-B834-12BFD9E11FD0}" srcOrd="4" destOrd="0" parTransId="{BA200936-1CBF-4A17-AED1-9CBEF6EA778D}" sibTransId="{B96F6524-67FF-4378-9A13-291EC4FB6E34}"/>
    <dgm:cxn modelId="{BE74EE63-3299-40F7-AFF2-BBB5AF824EEE}" type="presOf" srcId="{236FEC6D-8A31-4713-AC11-770E983C6C6A}" destId="{464B84F1-8139-46E1-8906-A0847601EEF7}" srcOrd="0" destOrd="0" presId="urn:microsoft.com/office/officeart/2005/8/layout/matrix1"/>
    <dgm:cxn modelId="{B07285AF-F369-42D4-B256-0D6CB0636F34}" srcId="{861F36DA-AEA3-4B3C-94E9-A47EE68D738E}" destId="{909E092B-9B54-410C-8349-6E247DD493D3}" srcOrd="2" destOrd="0" parTransId="{E6FED59D-9C14-4EEB-A894-B98A09BF8227}" sibTransId="{6DE4DC41-2B99-4D4C-87E2-58AB1F8974D0}"/>
    <dgm:cxn modelId="{0E44443B-87BD-40D4-B8EA-1CAFE67E9A29}" type="presOf" srcId="{76FF1E52-D0F9-44E0-8C0A-3CDDD1928C20}" destId="{066DF09D-4A8F-4630-BA49-4B08164D0805}" srcOrd="1" destOrd="0" presId="urn:microsoft.com/office/officeart/2005/8/layout/matrix1"/>
    <dgm:cxn modelId="{2A20FDEF-79A0-4845-822C-245AB9010206}" srcId="{861F36DA-AEA3-4B3C-94E9-A47EE68D738E}" destId="{033ACE7A-3C3C-47EC-8723-212CC918EEEC}" srcOrd="5" destOrd="0" parTransId="{FF781937-93CB-405C-8FAC-4FC0DEF65332}" sibTransId="{CD807828-1FFA-4272-9015-F9B074F026D8}"/>
    <dgm:cxn modelId="{87D8F43B-0436-45B3-BF28-BB77D1C5A799}" type="presParOf" srcId="{06A38184-4998-4883-9B1F-575E33B4407D}" destId="{C00E7648-D06E-44E7-AD85-1D05098F3D59}" srcOrd="0" destOrd="0" presId="urn:microsoft.com/office/officeart/2005/8/layout/matrix1"/>
    <dgm:cxn modelId="{98CB9701-CEA0-4C99-80A4-D45ED68720CE}" type="presParOf" srcId="{C00E7648-D06E-44E7-AD85-1D05098F3D59}" destId="{72E05879-423C-40E9-8E16-872610BFF946}" srcOrd="0" destOrd="0" presId="urn:microsoft.com/office/officeart/2005/8/layout/matrix1"/>
    <dgm:cxn modelId="{1475DD51-A943-4766-BBBE-049A325B37E6}" type="presParOf" srcId="{C00E7648-D06E-44E7-AD85-1D05098F3D59}" destId="{E2CCBE76-8020-420F-8825-A1B4E7545D45}" srcOrd="1" destOrd="0" presId="urn:microsoft.com/office/officeart/2005/8/layout/matrix1"/>
    <dgm:cxn modelId="{DE945F0F-E40A-471B-B51C-55DA6A112FB5}" type="presParOf" srcId="{C00E7648-D06E-44E7-AD85-1D05098F3D59}" destId="{A27A147D-8F13-46F1-B88D-D9F44480329F}" srcOrd="2" destOrd="0" presId="urn:microsoft.com/office/officeart/2005/8/layout/matrix1"/>
    <dgm:cxn modelId="{2BBBD0AE-6698-4F48-8A21-C40319A72D12}" type="presParOf" srcId="{C00E7648-D06E-44E7-AD85-1D05098F3D59}" destId="{066DF09D-4A8F-4630-BA49-4B08164D0805}" srcOrd="3" destOrd="0" presId="urn:microsoft.com/office/officeart/2005/8/layout/matrix1"/>
    <dgm:cxn modelId="{59F61D5E-E376-4833-9C80-357512C712AA}" type="presParOf" srcId="{C00E7648-D06E-44E7-AD85-1D05098F3D59}" destId="{70462597-EBFA-4E14-B829-3D62C71153BE}" srcOrd="4" destOrd="0" presId="urn:microsoft.com/office/officeart/2005/8/layout/matrix1"/>
    <dgm:cxn modelId="{C13EA95F-80C7-4755-A2BB-62A29AABDD21}" type="presParOf" srcId="{C00E7648-D06E-44E7-AD85-1D05098F3D59}" destId="{A6AF4AE5-C3E2-47F0-B118-8C3AA397C62C}" srcOrd="5" destOrd="0" presId="urn:microsoft.com/office/officeart/2005/8/layout/matrix1"/>
    <dgm:cxn modelId="{6620DC19-8654-4E00-9365-E6833C2E29CC}" type="presParOf" srcId="{C00E7648-D06E-44E7-AD85-1D05098F3D59}" destId="{464B84F1-8139-46E1-8906-A0847601EEF7}" srcOrd="6" destOrd="0" presId="urn:microsoft.com/office/officeart/2005/8/layout/matrix1"/>
    <dgm:cxn modelId="{D0869C20-7057-41E7-9552-CE281E3405DF}" type="presParOf" srcId="{C00E7648-D06E-44E7-AD85-1D05098F3D59}" destId="{F7176170-473D-46B8-B580-1A08253951E9}" srcOrd="7" destOrd="0" presId="urn:microsoft.com/office/officeart/2005/8/layout/matrix1"/>
    <dgm:cxn modelId="{D49EEEC1-B1E1-45B0-AEA7-CB02F227F992}" type="presParOf" srcId="{06A38184-4998-4883-9B1F-575E33B4407D}" destId="{EF1D37B7-E274-4497-86BE-752C007671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6912E-A856-4A75-9979-F4EAAA87452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861F36DA-AEA3-4B3C-94E9-A47EE68D738E}">
      <dgm:prSet phldrT="[Текст]" custT="1"/>
      <dgm:spPr/>
      <dgm:t>
        <a:bodyPr/>
        <a:lstStyle/>
        <a:p>
          <a:r>
            <a:rPr lang="ru-RU" sz="1000" b="1" dirty="0" smtClean="0">
              <a:latin typeface="Arial" panose="020B0604020202020204" pitchFamily="34" charset="0"/>
              <a:cs typeface="Arial" panose="020B0604020202020204" pitchFamily="34" charset="0"/>
            </a:rPr>
            <a:t>МОДЕЛЬ УПРАВЛЕНЧЕСКОГО ЦИКЛА ВВЕДЕНИЯ «ЭФФЕКТИВНОГО КОНТРАКТА ПЕДАГОГА  ГБДОУ</a:t>
          </a:r>
        </a:p>
        <a:p>
          <a:endParaRPr lang="ru-RU" sz="800" b="1" dirty="0"/>
        </a:p>
      </dgm:t>
    </dgm:pt>
    <dgm:pt modelId="{398C0487-6B91-4EDF-B132-D6D1F9E3BB5F}" type="parTrans" cxnId="{8BB1B48E-6A74-4867-A313-E229976320C8}">
      <dgm:prSet/>
      <dgm:spPr/>
      <dgm:t>
        <a:bodyPr/>
        <a:lstStyle/>
        <a:p>
          <a:endParaRPr lang="ru-RU"/>
        </a:p>
      </dgm:t>
    </dgm:pt>
    <dgm:pt modelId="{3652BF72-0E26-4C48-8419-CCEF819CE95D}" type="sibTrans" cxnId="{8BB1B48E-6A74-4867-A313-E229976320C8}">
      <dgm:prSet/>
      <dgm:spPr/>
      <dgm:t>
        <a:bodyPr/>
        <a:lstStyle/>
        <a:p>
          <a:endParaRPr lang="ru-RU"/>
        </a:p>
      </dgm:t>
    </dgm:pt>
    <dgm:pt modelId="{526158D5-0FBA-4494-9492-D404133BBE2E}">
      <dgm:prSet phldrT="[Текст]" custT="1"/>
      <dgm:spPr>
        <a:solidFill>
          <a:schemeClr val="bg1"/>
        </a:solidFill>
        <a:ln>
          <a:solidFill>
            <a:schemeClr val="tx2">
              <a:lumMod val="75000"/>
            </a:schemeClr>
          </a:solidFill>
        </a:ln>
      </dgm:spPr>
      <dgm:t>
        <a:bodyPr/>
        <a:lstStyle/>
        <a:p>
          <a:r>
            <a:rPr lang="ru-RU" sz="1400" b="1" dirty="0" smtClean="0">
              <a:solidFill>
                <a:schemeClr val="tx2"/>
              </a:solidFill>
              <a:latin typeface="Arial" panose="020B0604020202020204" pitchFamily="34" charset="0"/>
              <a:cs typeface="Arial" panose="020B0604020202020204" pitchFamily="34" charset="0"/>
            </a:rPr>
            <a:t>Содержательный компонент: планирование, организация, контроль, анализ, регулирование</a:t>
          </a:r>
          <a:endParaRPr lang="ru-RU" sz="1400" b="1" dirty="0">
            <a:solidFill>
              <a:schemeClr val="tx2"/>
            </a:solidFill>
            <a:latin typeface="Arial" panose="020B0604020202020204" pitchFamily="34" charset="0"/>
            <a:cs typeface="Arial" panose="020B0604020202020204" pitchFamily="34" charset="0"/>
          </a:endParaRPr>
        </a:p>
      </dgm:t>
    </dgm:pt>
    <dgm:pt modelId="{39F7EAFA-6CDD-4FAB-8E67-DA276DC34C4E}" type="sibTrans" cxnId="{97B12FE9-49C3-4B7D-962D-F5105DEE09B1}">
      <dgm:prSet/>
      <dgm:spPr/>
      <dgm:t>
        <a:bodyPr/>
        <a:lstStyle/>
        <a:p>
          <a:endParaRPr lang="ru-RU"/>
        </a:p>
      </dgm:t>
    </dgm:pt>
    <dgm:pt modelId="{9DE1A6B5-E901-41C0-881A-06757EE8D185}" type="parTrans" cxnId="{97B12FE9-49C3-4B7D-962D-F5105DEE09B1}">
      <dgm:prSet/>
      <dgm:spPr/>
      <dgm:t>
        <a:bodyPr/>
        <a:lstStyle/>
        <a:p>
          <a:endParaRPr lang="ru-RU"/>
        </a:p>
      </dgm:t>
    </dgm:pt>
    <dgm:pt modelId="{76FF1E52-D0F9-44E0-8C0A-3CDDD1928C20}">
      <dgm:prSet phldrT="[Текст]" custT="1"/>
      <dgm:spPr>
        <a:solidFill>
          <a:schemeClr val="bg1"/>
        </a:solidFill>
        <a:ln>
          <a:solidFill>
            <a:schemeClr val="tx2"/>
          </a:solidFill>
        </a:ln>
      </dgm:spPr>
      <dgm:t>
        <a:bodyPr/>
        <a:lstStyle/>
        <a:p>
          <a:r>
            <a:rPr lang="ru-RU" sz="1400" b="1" dirty="0" smtClean="0">
              <a:solidFill>
                <a:schemeClr val="tx2"/>
              </a:solidFill>
              <a:latin typeface="Arial" panose="020B0604020202020204" pitchFamily="34" charset="0"/>
              <a:cs typeface="Arial" panose="020B0604020202020204" pitchFamily="34" charset="0"/>
            </a:rPr>
            <a:t>Связующие процессы: мотивация, коммуникация, управленческое решение</a:t>
          </a:r>
          <a:endParaRPr lang="ru-RU" sz="1400" b="1" dirty="0">
            <a:solidFill>
              <a:schemeClr val="tx2"/>
            </a:solidFill>
            <a:latin typeface="Arial" panose="020B0604020202020204" pitchFamily="34" charset="0"/>
            <a:cs typeface="Arial" panose="020B0604020202020204" pitchFamily="34" charset="0"/>
          </a:endParaRPr>
        </a:p>
      </dgm:t>
    </dgm:pt>
    <dgm:pt modelId="{0BDFEC56-7121-409F-96BA-0CA8450494A3}" type="sibTrans" cxnId="{0B063A74-C3E6-42C5-8D47-E1A6AE8492FA}">
      <dgm:prSet/>
      <dgm:spPr/>
      <dgm:t>
        <a:bodyPr/>
        <a:lstStyle/>
        <a:p>
          <a:endParaRPr lang="ru-RU"/>
        </a:p>
      </dgm:t>
    </dgm:pt>
    <dgm:pt modelId="{45DF6F68-8C29-4960-9D03-41824F75DD62}" type="parTrans" cxnId="{0B063A74-C3E6-42C5-8D47-E1A6AE8492FA}">
      <dgm:prSet/>
      <dgm:spPr/>
      <dgm:t>
        <a:bodyPr/>
        <a:lstStyle/>
        <a:p>
          <a:endParaRPr lang="ru-RU"/>
        </a:p>
      </dgm:t>
    </dgm:pt>
    <dgm:pt modelId="{909E092B-9B54-410C-8349-6E247DD493D3}">
      <dgm:prSet phldrT="[Текст]" custT="1"/>
      <dgm:spPr>
        <a:solidFill>
          <a:schemeClr val="bg1"/>
        </a:solidFill>
        <a:ln>
          <a:solidFill>
            <a:schemeClr val="tx2"/>
          </a:solidFill>
        </a:ln>
      </dgm:spPr>
      <dgm:t>
        <a:bodyPr anchor="t" anchorCtr="0"/>
        <a:lstStyle/>
        <a:p>
          <a:r>
            <a:rPr lang="ru-RU" sz="1300" b="1" dirty="0" smtClean="0">
              <a:solidFill>
                <a:schemeClr val="tx2"/>
              </a:solidFill>
              <a:latin typeface="Arial" panose="020B0604020202020204" pitchFamily="34" charset="0"/>
              <a:cs typeface="Arial" panose="020B0604020202020204" pitchFamily="34" charset="0"/>
            </a:rPr>
            <a:t>Организационно - деятельностный компонент: этапы введения ЭК, технология оценивания эффективности деятельности педагога, методы стимулирования</a:t>
          </a:r>
          <a:endParaRPr lang="ru-RU" sz="1300" b="1" dirty="0">
            <a:solidFill>
              <a:schemeClr val="tx2"/>
            </a:solidFill>
            <a:latin typeface="Arial" panose="020B0604020202020204" pitchFamily="34" charset="0"/>
            <a:cs typeface="Arial" panose="020B0604020202020204" pitchFamily="34" charset="0"/>
          </a:endParaRPr>
        </a:p>
      </dgm:t>
    </dgm:pt>
    <dgm:pt modelId="{6DE4DC41-2B99-4D4C-87E2-58AB1F8974D0}" type="sibTrans" cxnId="{B07285AF-F369-42D4-B256-0D6CB0636F34}">
      <dgm:prSet/>
      <dgm:spPr/>
      <dgm:t>
        <a:bodyPr/>
        <a:lstStyle/>
        <a:p>
          <a:endParaRPr lang="ru-RU"/>
        </a:p>
      </dgm:t>
    </dgm:pt>
    <dgm:pt modelId="{E6FED59D-9C14-4EEB-A894-B98A09BF8227}" type="parTrans" cxnId="{B07285AF-F369-42D4-B256-0D6CB0636F34}">
      <dgm:prSet/>
      <dgm:spPr/>
      <dgm:t>
        <a:bodyPr/>
        <a:lstStyle/>
        <a:p>
          <a:endParaRPr lang="ru-RU"/>
        </a:p>
      </dgm:t>
    </dgm:pt>
    <dgm:pt modelId="{236FEC6D-8A31-4713-AC11-770E983C6C6A}">
      <dgm:prSet custT="1"/>
      <dgm:spPr>
        <a:solidFill>
          <a:schemeClr val="bg1"/>
        </a:solidFill>
        <a:ln>
          <a:solidFill>
            <a:schemeClr val="accent1">
              <a:shade val="50000"/>
            </a:schemeClr>
          </a:solidFill>
        </a:ln>
      </dgm:spPr>
      <dgm:t>
        <a:bodyPr/>
        <a:lstStyle/>
        <a:p>
          <a:r>
            <a:rPr lang="ru-RU" sz="1400" b="1" dirty="0" smtClean="0">
              <a:solidFill>
                <a:schemeClr val="tx2"/>
              </a:solidFill>
              <a:latin typeface="Arial" panose="020B0604020202020204" pitchFamily="34" charset="0"/>
              <a:cs typeface="Arial" panose="020B0604020202020204" pitchFamily="34" charset="0"/>
            </a:rPr>
            <a:t>Оценочный компонент: мониторинг профессиональной деятельности педагог</a:t>
          </a:r>
          <a:r>
            <a:rPr lang="ru-RU" sz="1600" dirty="0" smtClean="0">
              <a:solidFill>
                <a:schemeClr val="tx2"/>
              </a:solidFill>
              <a:latin typeface="Arial" panose="020B0604020202020204" pitchFamily="34" charset="0"/>
              <a:cs typeface="Arial" panose="020B0604020202020204" pitchFamily="34" charset="0"/>
            </a:rPr>
            <a:t>а</a:t>
          </a:r>
          <a:endParaRPr lang="ru-RU" sz="1600" dirty="0">
            <a:solidFill>
              <a:schemeClr val="tx2"/>
            </a:solidFill>
            <a:latin typeface="Arial" panose="020B0604020202020204" pitchFamily="34" charset="0"/>
            <a:cs typeface="Arial" panose="020B0604020202020204" pitchFamily="34" charset="0"/>
          </a:endParaRPr>
        </a:p>
      </dgm:t>
    </dgm:pt>
    <dgm:pt modelId="{1BAFC229-AD65-4DDC-A903-E8660BB9AEFC}" type="parTrans" cxnId="{EFDA9012-70CD-43F0-9560-F15312CDB06C}">
      <dgm:prSet/>
      <dgm:spPr/>
      <dgm:t>
        <a:bodyPr/>
        <a:lstStyle/>
        <a:p>
          <a:endParaRPr lang="ru-RU"/>
        </a:p>
      </dgm:t>
    </dgm:pt>
    <dgm:pt modelId="{308F7290-E345-4A58-B9E5-92F213E2DC5D}" type="sibTrans" cxnId="{EFDA9012-70CD-43F0-9560-F15312CDB06C}">
      <dgm:prSet/>
      <dgm:spPr/>
      <dgm:t>
        <a:bodyPr/>
        <a:lstStyle/>
        <a:p>
          <a:endParaRPr lang="ru-RU"/>
        </a:p>
      </dgm:t>
    </dgm:pt>
    <dgm:pt modelId="{033ACE7A-3C3C-47EC-8723-212CC918EEEC}">
      <dgm:prSet custLinFactNeighborX="-420" custLinFactNeighborY="1991"/>
      <dgm:spPr>
        <a:solidFill>
          <a:schemeClr val="bg1"/>
        </a:solidFill>
        <a:ln>
          <a:solidFill>
            <a:schemeClr val="tx2"/>
          </a:solidFill>
        </a:ln>
      </dgm:spPr>
      <dgm:t>
        <a:bodyPr/>
        <a:lstStyle/>
        <a:p>
          <a:endParaRPr lang="ru-RU"/>
        </a:p>
      </dgm:t>
    </dgm:pt>
    <dgm:pt modelId="{FF781937-93CB-405C-8FAC-4FC0DEF65332}" type="parTrans" cxnId="{2A20FDEF-79A0-4845-822C-245AB9010206}">
      <dgm:prSet/>
      <dgm:spPr/>
      <dgm:t>
        <a:bodyPr/>
        <a:lstStyle/>
        <a:p>
          <a:endParaRPr lang="ru-RU"/>
        </a:p>
      </dgm:t>
    </dgm:pt>
    <dgm:pt modelId="{CD807828-1FFA-4272-9015-F9B074F026D8}" type="sibTrans" cxnId="{2A20FDEF-79A0-4845-822C-245AB9010206}">
      <dgm:prSet/>
      <dgm:spPr/>
      <dgm:t>
        <a:bodyPr/>
        <a:lstStyle/>
        <a:p>
          <a:endParaRPr lang="ru-RU"/>
        </a:p>
      </dgm:t>
    </dgm:pt>
    <dgm:pt modelId="{3AF8FE7C-1DA9-44DA-B834-12BFD9E11FD0}">
      <dgm:prSet custLinFactNeighborX="-420" custLinFactNeighborY="1991"/>
      <dgm:spPr>
        <a:solidFill>
          <a:schemeClr val="bg1"/>
        </a:solidFill>
        <a:ln>
          <a:solidFill>
            <a:schemeClr val="tx2"/>
          </a:solidFill>
        </a:ln>
      </dgm:spPr>
      <dgm:t>
        <a:bodyPr/>
        <a:lstStyle/>
        <a:p>
          <a:endParaRPr lang="ru-RU" dirty="0"/>
        </a:p>
      </dgm:t>
    </dgm:pt>
    <dgm:pt modelId="{BA200936-1CBF-4A17-AED1-9CBEF6EA778D}" type="parTrans" cxnId="{11131179-348F-41DD-A134-27639AFBA419}">
      <dgm:prSet/>
      <dgm:spPr/>
      <dgm:t>
        <a:bodyPr/>
        <a:lstStyle/>
        <a:p>
          <a:endParaRPr lang="ru-RU"/>
        </a:p>
      </dgm:t>
    </dgm:pt>
    <dgm:pt modelId="{B96F6524-67FF-4378-9A13-291EC4FB6E34}" type="sibTrans" cxnId="{11131179-348F-41DD-A134-27639AFBA419}">
      <dgm:prSet/>
      <dgm:spPr/>
      <dgm:t>
        <a:bodyPr/>
        <a:lstStyle/>
        <a:p>
          <a:endParaRPr lang="ru-RU"/>
        </a:p>
      </dgm:t>
    </dgm:pt>
    <dgm:pt modelId="{06A38184-4998-4883-9B1F-575E33B4407D}" type="pres">
      <dgm:prSet presAssocID="{6F36912E-A856-4A75-9979-F4EAAA87452E}" presName="diagram" presStyleCnt="0">
        <dgm:presLayoutVars>
          <dgm:chMax val="1"/>
          <dgm:dir/>
          <dgm:animLvl val="ctr"/>
          <dgm:resizeHandles val="exact"/>
        </dgm:presLayoutVars>
      </dgm:prSet>
      <dgm:spPr/>
      <dgm:t>
        <a:bodyPr/>
        <a:lstStyle/>
        <a:p>
          <a:endParaRPr lang="ru-RU"/>
        </a:p>
      </dgm:t>
    </dgm:pt>
    <dgm:pt modelId="{C00E7648-D06E-44E7-AD85-1D05098F3D59}" type="pres">
      <dgm:prSet presAssocID="{6F36912E-A856-4A75-9979-F4EAAA87452E}" presName="matrix" presStyleCnt="0"/>
      <dgm:spPr/>
    </dgm:pt>
    <dgm:pt modelId="{72E05879-423C-40E9-8E16-872610BFF946}" type="pres">
      <dgm:prSet presAssocID="{6F36912E-A856-4A75-9979-F4EAAA87452E}" presName="tile1" presStyleLbl="node1" presStyleIdx="0" presStyleCnt="4"/>
      <dgm:spPr/>
      <dgm:t>
        <a:bodyPr/>
        <a:lstStyle/>
        <a:p>
          <a:endParaRPr lang="ru-RU"/>
        </a:p>
      </dgm:t>
    </dgm:pt>
    <dgm:pt modelId="{E2CCBE76-8020-420F-8825-A1B4E7545D45}" type="pres">
      <dgm:prSet presAssocID="{6F36912E-A856-4A75-9979-F4EAAA87452E}" presName="tile1text" presStyleLbl="node1" presStyleIdx="0" presStyleCnt="4">
        <dgm:presLayoutVars>
          <dgm:chMax val="0"/>
          <dgm:chPref val="0"/>
          <dgm:bulletEnabled val="1"/>
        </dgm:presLayoutVars>
      </dgm:prSet>
      <dgm:spPr/>
      <dgm:t>
        <a:bodyPr/>
        <a:lstStyle/>
        <a:p>
          <a:endParaRPr lang="ru-RU"/>
        </a:p>
      </dgm:t>
    </dgm:pt>
    <dgm:pt modelId="{A27A147D-8F13-46F1-B88D-D9F44480329F}" type="pres">
      <dgm:prSet presAssocID="{6F36912E-A856-4A75-9979-F4EAAA87452E}" presName="tile2" presStyleLbl="node1" presStyleIdx="1" presStyleCnt="4" custLinFactNeighborX="-1696" custLinFactNeighborY="-6465"/>
      <dgm:spPr/>
      <dgm:t>
        <a:bodyPr/>
        <a:lstStyle/>
        <a:p>
          <a:endParaRPr lang="ru-RU"/>
        </a:p>
      </dgm:t>
    </dgm:pt>
    <dgm:pt modelId="{066DF09D-4A8F-4630-BA49-4B08164D0805}" type="pres">
      <dgm:prSet presAssocID="{6F36912E-A856-4A75-9979-F4EAAA87452E}" presName="tile2text" presStyleLbl="node1" presStyleIdx="1" presStyleCnt="4">
        <dgm:presLayoutVars>
          <dgm:chMax val="0"/>
          <dgm:chPref val="0"/>
          <dgm:bulletEnabled val="1"/>
        </dgm:presLayoutVars>
      </dgm:prSet>
      <dgm:spPr/>
      <dgm:t>
        <a:bodyPr/>
        <a:lstStyle/>
        <a:p>
          <a:endParaRPr lang="ru-RU"/>
        </a:p>
      </dgm:t>
    </dgm:pt>
    <dgm:pt modelId="{70462597-EBFA-4E14-B829-3D62C71153BE}" type="pres">
      <dgm:prSet presAssocID="{6F36912E-A856-4A75-9979-F4EAAA87452E}" presName="tile3" presStyleLbl="node1" presStyleIdx="2" presStyleCnt="4" custLinFactNeighborY="3982"/>
      <dgm:spPr/>
      <dgm:t>
        <a:bodyPr/>
        <a:lstStyle/>
        <a:p>
          <a:endParaRPr lang="ru-RU"/>
        </a:p>
      </dgm:t>
    </dgm:pt>
    <dgm:pt modelId="{A6AF4AE5-C3E2-47F0-B118-8C3AA397C62C}" type="pres">
      <dgm:prSet presAssocID="{6F36912E-A856-4A75-9979-F4EAAA87452E}" presName="tile3text" presStyleLbl="node1" presStyleIdx="2" presStyleCnt="4">
        <dgm:presLayoutVars>
          <dgm:chMax val="0"/>
          <dgm:chPref val="0"/>
          <dgm:bulletEnabled val="1"/>
        </dgm:presLayoutVars>
      </dgm:prSet>
      <dgm:spPr/>
      <dgm:t>
        <a:bodyPr/>
        <a:lstStyle/>
        <a:p>
          <a:endParaRPr lang="ru-RU"/>
        </a:p>
      </dgm:t>
    </dgm:pt>
    <dgm:pt modelId="{464B84F1-8139-46E1-8906-A0847601EEF7}" type="pres">
      <dgm:prSet presAssocID="{6F36912E-A856-4A75-9979-F4EAAA87452E}" presName="tile4" presStyleLbl="node1" presStyleIdx="3" presStyleCnt="4" custLinFactNeighborX="-1696" custLinFactNeighborY="-5108"/>
      <dgm:spPr/>
      <dgm:t>
        <a:bodyPr/>
        <a:lstStyle/>
        <a:p>
          <a:endParaRPr lang="ru-RU"/>
        </a:p>
      </dgm:t>
    </dgm:pt>
    <dgm:pt modelId="{F7176170-473D-46B8-B580-1A08253951E9}" type="pres">
      <dgm:prSet presAssocID="{6F36912E-A856-4A75-9979-F4EAAA87452E}" presName="tile4text" presStyleLbl="node1" presStyleIdx="3" presStyleCnt="4">
        <dgm:presLayoutVars>
          <dgm:chMax val="0"/>
          <dgm:chPref val="0"/>
          <dgm:bulletEnabled val="1"/>
        </dgm:presLayoutVars>
      </dgm:prSet>
      <dgm:spPr/>
      <dgm:t>
        <a:bodyPr/>
        <a:lstStyle/>
        <a:p>
          <a:endParaRPr lang="ru-RU"/>
        </a:p>
      </dgm:t>
    </dgm:pt>
    <dgm:pt modelId="{EF1D37B7-E274-4497-86BE-752C0076712B}" type="pres">
      <dgm:prSet presAssocID="{6F36912E-A856-4A75-9979-F4EAAA87452E}" presName="centerTile" presStyleLbl="fgShp" presStyleIdx="0" presStyleCnt="1" custScaleX="151802" custScaleY="126829">
        <dgm:presLayoutVars>
          <dgm:chMax val="0"/>
          <dgm:chPref val="0"/>
        </dgm:presLayoutVars>
      </dgm:prSet>
      <dgm:spPr/>
      <dgm:t>
        <a:bodyPr/>
        <a:lstStyle/>
        <a:p>
          <a:endParaRPr lang="ru-RU"/>
        </a:p>
      </dgm:t>
    </dgm:pt>
  </dgm:ptLst>
  <dgm:cxnLst>
    <dgm:cxn modelId="{819CD719-E49C-42A2-9564-4568D497E05B}" type="presOf" srcId="{76FF1E52-D0F9-44E0-8C0A-3CDDD1928C20}" destId="{066DF09D-4A8F-4630-BA49-4B08164D0805}" srcOrd="1" destOrd="0" presId="urn:microsoft.com/office/officeart/2005/8/layout/matrix1"/>
    <dgm:cxn modelId="{C78CFCD8-2A2D-49F1-BA5C-FF27D5D7341C}" type="presOf" srcId="{76FF1E52-D0F9-44E0-8C0A-3CDDD1928C20}" destId="{A27A147D-8F13-46F1-B88D-D9F44480329F}" srcOrd="0" destOrd="0" presId="urn:microsoft.com/office/officeart/2005/8/layout/matrix1"/>
    <dgm:cxn modelId="{C82887CA-2104-4094-95F5-E4B7B02CF6C2}" type="presOf" srcId="{6F36912E-A856-4A75-9979-F4EAAA87452E}" destId="{06A38184-4998-4883-9B1F-575E33B4407D}" srcOrd="0" destOrd="0" presId="urn:microsoft.com/office/officeart/2005/8/layout/matrix1"/>
    <dgm:cxn modelId="{B07285AF-F369-42D4-B256-0D6CB0636F34}" srcId="{861F36DA-AEA3-4B3C-94E9-A47EE68D738E}" destId="{909E092B-9B54-410C-8349-6E247DD493D3}" srcOrd="2" destOrd="0" parTransId="{E6FED59D-9C14-4EEB-A894-B98A09BF8227}" sibTransId="{6DE4DC41-2B99-4D4C-87E2-58AB1F8974D0}"/>
    <dgm:cxn modelId="{0B063A74-C3E6-42C5-8D47-E1A6AE8492FA}" srcId="{861F36DA-AEA3-4B3C-94E9-A47EE68D738E}" destId="{76FF1E52-D0F9-44E0-8C0A-3CDDD1928C20}" srcOrd="1" destOrd="0" parTransId="{45DF6F68-8C29-4960-9D03-41824F75DD62}" sibTransId="{0BDFEC56-7121-409F-96BA-0CA8450494A3}"/>
    <dgm:cxn modelId="{674CAA5F-2105-4C53-A65E-3E0BF1A00082}" type="presOf" srcId="{236FEC6D-8A31-4713-AC11-770E983C6C6A}" destId="{F7176170-473D-46B8-B580-1A08253951E9}" srcOrd="1" destOrd="0" presId="urn:microsoft.com/office/officeart/2005/8/layout/matrix1"/>
    <dgm:cxn modelId="{897A6448-4E37-4AF7-B6A1-26C1867B1DBA}" type="presOf" srcId="{909E092B-9B54-410C-8349-6E247DD493D3}" destId="{70462597-EBFA-4E14-B829-3D62C71153BE}" srcOrd="0" destOrd="0" presId="urn:microsoft.com/office/officeart/2005/8/layout/matrix1"/>
    <dgm:cxn modelId="{CE99DCF0-FA7A-4793-966F-CCC6B5104F39}" type="presOf" srcId="{526158D5-0FBA-4494-9492-D404133BBE2E}" destId="{72E05879-423C-40E9-8E16-872610BFF946}" srcOrd="0" destOrd="0" presId="urn:microsoft.com/office/officeart/2005/8/layout/matrix1"/>
    <dgm:cxn modelId="{11131179-348F-41DD-A134-27639AFBA419}" srcId="{861F36DA-AEA3-4B3C-94E9-A47EE68D738E}" destId="{3AF8FE7C-1DA9-44DA-B834-12BFD9E11FD0}" srcOrd="4" destOrd="0" parTransId="{BA200936-1CBF-4A17-AED1-9CBEF6EA778D}" sibTransId="{B96F6524-67FF-4378-9A13-291EC4FB6E34}"/>
    <dgm:cxn modelId="{EFDA9012-70CD-43F0-9560-F15312CDB06C}" srcId="{861F36DA-AEA3-4B3C-94E9-A47EE68D738E}" destId="{236FEC6D-8A31-4713-AC11-770E983C6C6A}" srcOrd="3" destOrd="0" parTransId="{1BAFC229-AD65-4DDC-A903-E8660BB9AEFC}" sibTransId="{308F7290-E345-4A58-B9E5-92F213E2DC5D}"/>
    <dgm:cxn modelId="{8BB1B48E-6A74-4867-A313-E229976320C8}" srcId="{6F36912E-A856-4A75-9979-F4EAAA87452E}" destId="{861F36DA-AEA3-4B3C-94E9-A47EE68D738E}" srcOrd="0" destOrd="0" parTransId="{398C0487-6B91-4EDF-B132-D6D1F9E3BB5F}" sibTransId="{3652BF72-0E26-4C48-8419-CCEF819CE95D}"/>
    <dgm:cxn modelId="{534C498A-A046-4A0F-BC1C-BAF8999F2A24}" type="presOf" srcId="{861F36DA-AEA3-4B3C-94E9-A47EE68D738E}" destId="{EF1D37B7-E274-4497-86BE-752C0076712B}" srcOrd="0" destOrd="0" presId="urn:microsoft.com/office/officeart/2005/8/layout/matrix1"/>
    <dgm:cxn modelId="{2A20FDEF-79A0-4845-822C-245AB9010206}" srcId="{861F36DA-AEA3-4B3C-94E9-A47EE68D738E}" destId="{033ACE7A-3C3C-47EC-8723-212CC918EEEC}" srcOrd="5" destOrd="0" parTransId="{FF781937-93CB-405C-8FAC-4FC0DEF65332}" sibTransId="{CD807828-1FFA-4272-9015-F9B074F026D8}"/>
    <dgm:cxn modelId="{046B0571-3D52-4A64-BDB6-E752D306F3C7}" type="presOf" srcId="{236FEC6D-8A31-4713-AC11-770E983C6C6A}" destId="{464B84F1-8139-46E1-8906-A0847601EEF7}" srcOrd="0" destOrd="0" presId="urn:microsoft.com/office/officeart/2005/8/layout/matrix1"/>
    <dgm:cxn modelId="{8EAAC102-D81F-409C-BF25-5DFA3F82130E}" type="presOf" srcId="{909E092B-9B54-410C-8349-6E247DD493D3}" destId="{A6AF4AE5-C3E2-47F0-B118-8C3AA397C62C}" srcOrd="1" destOrd="0" presId="urn:microsoft.com/office/officeart/2005/8/layout/matrix1"/>
    <dgm:cxn modelId="{97B12FE9-49C3-4B7D-962D-F5105DEE09B1}" srcId="{861F36DA-AEA3-4B3C-94E9-A47EE68D738E}" destId="{526158D5-0FBA-4494-9492-D404133BBE2E}" srcOrd="0" destOrd="0" parTransId="{9DE1A6B5-E901-41C0-881A-06757EE8D185}" sibTransId="{39F7EAFA-6CDD-4FAB-8E67-DA276DC34C4E}"/>
    <dgm:cxn modelId="{9EA9C7C6-8DE8-4587-B4BE-647055B0E369}" type="presOf" srcId="{526158D5-0FBA-4494-9492-D404133BBE2E}" destId="{E2CCBE76-8020-420F-8825-A1B4E7545D45}" srcOrd="1" destOrd="0" presId="urn:microsoft.com/office/officeart/2005/8/layout/matrix1"/>
    <dgm:cxn modelId="{42184D48-4EC6-4B7D-A1E4-0A034AEBB662}" type="presParOf" srcId="{06A38184-4998-4883-9B1F-575E33B4407D}" destId="{C00E7648-D06E-44E7-AD85-1D05098F3D59}" srcOrd="0" destOrd="0" presId="urn:microsoft.com/office/officeart/2005/8/layout/matrix1"/>
    <dgm:cxn modelId="{8759C60A-1F18-49FE-BC25-9F217ABB384A}" type="presParOf" srcId="{C00E7648-D06E-44E7-AD85-1D05098F3D59}" destId="{72E05879-423C-40E9-8E16-872610BFF946}" srcOrd="0" destOrd="0" presId="urn:microsoft.com/office/officeart/2005/8/layout/matrix1"/>
    <dgm:cxn modelId="{5EEB50AF-1882-4914-AE01-91674B47867C}" type="presParOf" srcId="{C00E7648-D06E-44E7-AD85-1D05098F3D59}" destId="{E2CCBE76-8020-420F-8825-A1B4E7545D45}" srcOrd="1" destOrd="0" presId="urn:microsoft.com/office/officeart/2005/8/layout/matrix1"/>
    <dgm:cxn modelId="{D6D139B3-168B-49EF-9C46-A464F2EC4B56}" type="presParOf" srcId="{C00E7648-D06E-44E7-AD85-1D05098F3D59}" destId="{A27A147D-8F13-46F1-B88D-D9F44480329F}" srcOrd="2" destOrd="0" presId="urn:microsoft.com/office/officeart/2005/8/layout/matrix1"/>
    <dgm:cxn modelId="{BC619EE3-1E77-4B04-846E-54E6C319C566}" type="presParOf" srcId="{C00E7648-D06E-44E7-AD85-1D05098F3D59}" destId="{066DF09D-4A8F-4630-BA49-4B08164D0805}" srcOrd="3" destOrd="0" presId="urn:microsoft.com/office/officeart/2005/8/layout/matrix1"/>
    <dgm:cxn modelId="{E2E64C33-B111-41E1-B2AA-FBC4C2CE8A38}" type="presParOf" srcId="{C00E7648-D06E-44E7-AD85-1D05098F3D59}" destId="{70462597-EBFA-4E14-B829-3D62C71153BE}" srcOrd="4" destOrd="0" presId="urn:microsoft.com/office/officeart/2005/8/layout/matrix1"/>
    <dgm:cxn modelId="{FE4E206A-E693-4A8A-836C-CCD017056EE9}" type="presParOf" srcId="{C00E7648-D06E-44E7-AD85-1D05098F3D59}" destId="{A6AF4AE5-C3E2-47F0-B118-8C3AA397C62C}" srcOrd="5" destOrd="0" presId="urn:microsoft.com/office/officeart/2005/8/layout/matrix1"/>
    <dgm:cxn modelId="{548256BF-574E-4B53-9B79-6DEC880E80D2}" type="presParOf" srcId="{C00E7648-D06E-44E7-AD85-1D05098F3D59}" destId="{464B84F1-8139-46E1-8906-A0847601EEF7}" srcOrd="6" destOrd="0" presId="urn:microsoft.com/office/officeart/2005/8/layout/matrix1"/>
    <dgm:cxn modelId="{CF0138A8-E5D6-4DC9-9EC1-E3FF1DE6F51B}" type="presParOf" srcId="{C00E7648-D06E-44E7-AD85-1D05098F3D59}" destId="{F7176170-473D-46B8-B580-1A08253951E9}" srcOrd="7" destOrd="0" presId="urn:microsoft.com/office/officeart/2005/8/layout/matrix1"/>
    <dgm:cxn modelId="{6AEF8507-2E7F-4625-91B0-BEF3F04E9BA8}" type="presParOf" srcId="{06A38184-4998-4883-9B1F-575E33B4407D}" destId="{EF1D37B7-E274-4497-86BE-752C0076712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05879-423C-40E9-8E16-872610BFF946}">
      <dsp:nvSpPr>
        <dsp:cNvPr id="0" name=""/>
        <dsp:cNvSpPr/>
      </dsp:nvSpPr>
      <dsp:spPr>
        <a:xfrm rot="16200000">
          <a:off x="671990" y="-671990"/>
          <a:ext cx="1476164" cy="2820144"/>
        </a:xfrm>
        <a:prstGeom prst="round1Rect">
          <a:avLst/>
        </a:prstGeom>
        <a:solidFill>
          <a:schemeClr val="bg1"/>
        </a:solidFill>
        <a:ln w="25400">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Arial" panose="020B0604020202020204" pitchFamily="34" charset="0"/>
              <a:cs typeface="Arial" panose="020B0604020202020204" pitchFamily="34" charset="0"/>
            </a:rPr>
            <a:t>Содержательный компонент: планирование, организация, контроль, анализ, регулирование</a:t>
          </a:r>
          <a:endParaRPr lang="ru-RU" sz="1400" b="1" kern="1200" dirty="0">
            <a:solidFill>
              <a:schemeClr val="tx2"/>
            </a:solidFill>
            <a:latin typeface="Arial" panose="020B0604020202020204" pitchFamily="34" charset="0"/>
            <a:cs typeface="Arial" panose="020B0604020202020204" pitchFamily="34" charset="0"/>
          </a:endParaRPr>
        </a:p>
      </dsp:txBody>
      <dsp:txXfrm rot="5400000">
        <a:off x="0" y="0"/>
        <a:ext cx="2820144" cy="1107123"/>
      </dsp:txXfrm>
    </dsp:sp>
    <dsp:sp modelId="{A27A147D-8F13-46F1-B88D-D9F44480329F}">
      <dsp:nvSpPr>
        <dsp:cNvPr id="0" name=""/>
        <dsp:cNvSpPr/>
      </dsp:nvSpPr>
      <dsp:spPr>
        <a:xfrm>
          <a:off x="2772314" y="0"/>
          <a:ext cx="2820144" cy="1476164"/>
        </a:xfrm>
        <a:prstGeom prst="round1Rect">
          <a:avLst/>
        </a:prstGeom>
        <a:solidFill>
          <a:schemeClr val="bg1"/>
        </a:solidFill>
        <a:ln w="25400">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Arial" panose="020B0604020202020204" pitchFamily="34" charset="0"/>
              <a:cs typeface="Arial" panose="020B0604020202020204" pitchFamily="34" charset="0"/>
            </a:rPr>
            <a:t>Связующие процессы: мотивация, коммуникация, управленческое решение</a:t>
          </a:r>
          <a:endParaRPr lang="ru-RU" sz="1400" b="1" kern="1200" dirty="0">
            <a:solidFill>
              <a:schemeClr val="tx2"/>
            </a:solidFill>
            <a:latin typeface="Arial" panose="020B0604020202020204" pitchFamily="34" charset="0"/>
            <a:cs typeface="Arial" panose="020B0604020202020204" pitchFamily="34" charset="0"/>
          </a:endParaRPr>
        </a:p>
      </dsp:txBody>
      <dsp:txXfrm>
        <a:off x="2772314" y="0"/>
        <a:ext cx="2820144" cy="1107123"/>
      </dsp:txXfrm>
    </dsp:sp>
    <dsp:sp modelId="{70462597-EBFA-4E14-B829-3D62C71153BE}">
      <dsp:nvSpPr>
        <dsp:cNvPr id="0" name=""/>
        <dsp:cNvSpPr/>
      </dsp:nvSpPr>
      <dsp:spPr>
        <a:xfrm rot="10800000">
          <a:off x="0" y="1476164"/>
          <a:ext cx="2820144" cy="1476164"/>
        </a:xfrm>
        <a:prstGeom prst="round1Rect">
          <a:avLst/>
        </a:prstGeom>
        <a:solidFill>
          <a:schemeClr val="bg1"/>
        </a:solidFill>
        <a:ln w="25400">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ru-RU" sz="1300" b="1" kern="1200" dirty="0" smtClean="0">
              <a:solidFill>
                <a:schemeClr val="tx2"/>
              </a:solidFill>
              <a:latin typeface="Arial" panose="020B0604020202020204" pitchFamily="34" charset="0"/>
              <a:cs typeface="Arial" panose="020B0604020202020204" pitchFamily="34" charset="0"/>
            </a:rPr>
            <a:t>Организационно - деятельностный компонент: этапы введения ЭК, технология оценивания эффективности деятельности педагога, методы стимулирования</a:t>
          </a:r>
          <a:endParaRPr lang="ru-RU" sz="1300" b="1" kern="1200" dirty="0">
            <a:solidFill>
              <a:schemeClr val="tx2"/>
            </a:solidFill>
            <a:latin typeface="Arial" panose="020B0604020202020204" pitchFamily="34" charset="0"/>
            <a:cs typeface="Arial" panose="020B0604020202020204" pitchFamily="34" charset="0"/>
          </a:endParaRPr>
        </a:p>
      </dsp:txBody>
      <dsp:txXfrm rot="10800000">
        <a:off x="0" y="1845205"/>
        <a:ext cx="2820144" cy="1107123"/>
      </dsp:txXfrm>
    </dsp:sp>
    <dsp:sp modelId="{464B84F1-8139-46E1-8906-A0847601EEF7}">
      <dsp:nvSpPr>
        <dsp:cNvPr id="0" name=""/>
        <dsp:cNvSpPr/>
      </dsp:nvSpPr>
      <dsp:spPr>
        <a:xfrm rot="5400000">
          <a:off x="3444304" y="728771"/>
          <a:ext cx="1476164" cy="2820144"/>
        </a:xfrm>
        <a:prstGeom prst="round1Rect">
          <a:avLst/>
        </a:prstGeom>
        <a:solidFill>
          <a:schemeClr val="bg1"/>
        </a:solidFill>
        <a:ln w="25400">
          <a:solidFill>
            <a:schemeClr val="accent1">
              <a:shade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Arial" panose="020B0604020202020204" pitchFamily="34" charset="0"/>
              <a:cs typeface="Arial" panose="020B0604020202020204" pitchFamily="34" charset="0"/>
            </a:rPr>
            <a:t>Оценочный компонент: мониторинг профессиональной деятельности педагог</a:t>
          </a:r>
          <a:r>
            <a:rPr lang="ru-RU" sz="1600" kern="1200" dirty="0" smtClean="0">
              <a:solidFill>
                <a:schemeClr val="tx2"/>
              </a:solidFill>
              <a:latin typeface="Arial" panose="020B0604020202020204" pitchFamily="34" charset="0"/>
              <a:cs typeface="Arial" panose="020B0604020202020204" pitchFamily="34" charset="0"/>
            </a:rPr>
            <a:t>а</a:t>
          </a:r>
          <a:endParaRPr lang="ru-RU" sz="1600" kern="1200" dirty="0">
            <a:solidFill>
              <a:schemeClr val="tx2"/>
            </a:solidFill>
            <a:latin typeface="Arial" panose="020B0604020202020204" pitchFamily="34" charset="0"/>
            <a:cs typeface="Arial" panose="020B0604020202020204" pitchFamily="34" charset="0"/>
          </a:endParaRPr>
        </a:p>
      </dsp:txBody>
      <dsp:txXfrm rot="-5400000">
        <a:off x="2772314" y="1769802"/>
        <a:ext cx="2820144" cy="1107123"/>
      </dsp:txXfrm>
    </dsp:sp>
    <dsp:sp modelId="{EF1D37B7-E274-4497-86BE-752C0076712B}">
      <dsp:nvSpPr>
        <dsp:cNvPr id="0" name=""/>
        <dsp:cNvSpPr/>
      </dsp:nvSpPr>
      <dsp:spPr>
        <a:xfrm>
          <a:off x="1535833" y="1008112"/>
          <a:ext cx="2568620" cy="936102"/>
        </a:xfrm>
        <a:prstGeom prst="roundRect">
          <a:avLst/>
        </a:prstGeom>
        <a:solidFill>
          <a:schemeClr val="accent1">
            <a:tint val="60000"/>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kern="1200" dirty="0" smtClean="0">
              <a:latin typeface="Arial" panose="020B0604020202020204" pitchFamily="34" charset="0"/>
              <a:cs typeface="Arial" panose="020B0604020202020204" pitchFamily="34" charset="0"/>
            </a:rPr>
            <a:t>МОДЕЛЬ УПРАВЛЕНЧЕСКОГО ЦИКЛА ВВЕДЕНИЯ «ЭФФЕКТИВНОГО КОНТРАКТА ПЕДАГОГА  ГБДОУ</a:t>
          </a:r>
        </a:p>
        <a:p>
          <a:pPr lvl="0" algn="ctr" defTabSz="444500">
            <a:lnSpc>
              <a:spcPct val="90000"/>
            </a:lnSpc>
            <a:spcBef>
              <a:spcPct val="0"/>
            </a:spcBef>
            <a:spcAft>
              <a:spcPct val="35000"/>
            </a:spcAft>
          </a:pPr>
          <a:endParaRPr lang="ru-RU" sz="800" b="1" kern="1200" dirty="0"/>
        </a:p>
      </dsp:txBody>
      <dsp:txXfrm>
        <a:off x="1581530" y="1053809"/>
        <a:ext cx="2477226" cy="844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05879-423C-40E9-8E16-872610BFF946}">
      <dsp:nvSpPr>
        <dsp:cNvPr id="0" name=""/>
        <dsp:cNvSpPr/>
      </dsp:nvSpPr>
      <dsp:spPr>
        <a:xfrm rot="16200000">
          <a:off x="671990" y="-671990"/>
          <a:ext cx="1476164" cy="2820144"/>
        </a:xfrm>
        <a:prstGeom prst="round1Rect">
          <a:avLst/>
        </a:prstGeom>
        <a:solidFill>
          <a:schemeClr val="bg1"/>
        </a:solidFill>
        <a:ln w="25400">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Arial" panose="020B0604020202020204" pitchFamily="34" charset="0"/>
              <a:cs typeface="Arial" panose="020B0604020202020204" pitchFamily="34" charset="0"/>
            </a:rPr>
            <a:t>Содержательный компонент: планирование, организация, контроль, анализ, регулирование</a:t>
          </a:r>
          <a:endParaRPr lang="ru-RU" sz="1400" b="1" kern="1200" dirty="0">
            <a:solidFill>
              <a:schemeClr val="tx2"/>
            </a:solidFill>
            <a:latin typeface="Arial" panose="020B0604020202020204" pitchFamily="34" charset="0"/>
            <a:cs typeface="Arial" panose="020B0604020202020204" pitchFamily="34" charset="0"/>
          </a:endParaRPr>
        </a:p>
      </dsp:txBody>
      <dsp:txXfrm rot="5400000">
        <a:off x="0" y="0"/>
        <a:ext cx="2820144" cy="1107123"/>
      </dsp:txXfrm>
    </dsp:sp>
    <dsp:sp modelId="{A27A147D-8F13-46F1-B88D-D9F44480329F}">
      <dsp:nvSpPr>
        <dsp:cNvPr id="0" name=""/>
        <dsp:cNvSpPr/>
      </dsp:nvSpPr>
      <dsp:spPr>
        <a:xfrm>
          <a:off x="2772314" y="0"/>
          <a:ext cx="2820144" cy="1476164"/>
        </a:xfrm>
        <a:prstGeom prst="round1Rect">
          <a:avLst/>
        </a:prstGeom>
        <a:solidFill>
          <a:schemeClr val="bg1"/>
        </a:solidFill>
        <a:ln w="25400">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Arial" panose="020B0604020202020204" pitchFamily="34" charset="0"/>
              <a:cs typeface="Arial" panose="020B0604020202020204" pitchFamily="34" charset="0"/>
            </a:rPr>
            <a:t>Связующие процессы: мотивация, коммуникация, управленческое решение</a:t>
          </a:r>
          <a:endParaRPr lang="ru-RU" sz="1400" b="1" kern="1200" dirty="0">
            <a:solidFill>
              <a:schemeClr val="tx2"/>
            </a:solidFill>
            <a:latin typeface="Arial" panose="020B0604020202020204" pitchFamily="34" charset="0"/>
            <a:cs typeface="Arial" panose="020B0604020202020204" pitchFamily="34" charset="0"/>
          </a:endParaRPr>
        </a:p>
      </dsp:txBody>
      <dsp:txXfrm>
        <a:off x="2772314" y="0"/>
        <a:ext cx="2820144" cy="1107123"/>
      </dsp:txXfrm>
    </dsp:sp>
    <dsp:sp modelId="{70462597-EBFA-4E14-B829-3D62C71153BE}">
      <dsp:nvSpPr>
        <dsp:cNvPr id="0" name=""/>
        <dsp:cNvSpPr/>
      </dsp:nvSpPr>
      <dsp:spPr>
        <a:xfrm rot="10800000">
          <a:off x="0" y="1476164"/>
          <a:ext cx="2820144" cy="1476164"/>
        </a:xfrm>
        <a:prstGeom prst="round1Rect">
          <a:avLst/>
        </a:prstGeom>
        <a:solidFill>
          <a:schemeClr val="bg1"/>
        </a:solidFill>
        <a:ln w="25400">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ru-RU" sz="1300" b="1" kern="1200" dirty="0" smtClean="0">
              <a:solidFill>
                <a:schemeClr val="tx2"/>
              </a:solidFill>
              <a:latin typeface="Arial" panose="020B0604020202020204" pitchFamily="34" charset="0"/>
              <a:cs typeface="Arial" panose="020B0604020202020204" pitchFamily="34" charset="0"/>
            </a:rPr>
            <a:t>Организационно - деятельностный компонент: этапы введения ЭК, технология оценивания эффективности деятельности педагога, методы стимулирования</a:t>
          </a:r>
          <a:endParaRPr lang="ru-RU" sz="1300" b="1" kern="1200" dirty="0">
            <a:solidFill>
              <a:schemeClr val="tx2"/>
            </a:solidFill>
            <a:latin typeface="Arial" panose="020B0604020202020204" pitchFamily="34" charset="0"/>
            <a:cs typeface="Arial" panose="020B0604020202020204" pitchFamily="34" charset="0"/>
          </a:endParaRPr>
        </a:p>
      </dsp:txBody>
      <dsp:txXfrm rot="10800000">
        <a:off x="0" y="1845205"/>
        <a:ext cx="2820144" cy="1107123"/>
      </dsp:txXfrm>
    </dsp:sp>
    <dsp:sp modelId="{464B84F1-8139-46E1-8906-A0847601EEF7}">
      <dsp:nvSpPr>
        <dsp:cNvPr id="0" name=""/>
        <dsp:cNvSpPr/>
      </dsp:nvSpPr>
      <dsp:spPr>
        <a:xfrm rot="5400000">
          <a:off x="3444304" y="728771"/>
          <a:ext cx="1476164" cy="2820144"/>
        </a:xfrm>
        <a:prstGeom prst="round1Rect">
          <a:avLst/>
        </a:prstGeom>
        <a:solidFill>
          <a:schemeClr val="bg1"/>
        </a:solidFill>
        <a:ln w="25400">
          <a:solidFill>
            <a:schemeClr val="accent1">
              <a:shade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2"/>
              </a:solidFill>
              <a:latin typeface="Arial" panose="020B0604020202020204" pitchFamily="34" charset="0"/>
              <a:cs typeface="Arial" panose="020B0604020202020204" pitchFamily="34" charset="0"/>
            </a:rPr>
            <a:t>Оценочный компонент: мониторинг профессиональной деятельности педагог</a:t>
          </a:r>
          <a:r>
            <a:rPr lang="ru-RU" sz="1600" kern="1200" dirty="0" smtClean="0">
              <a:solidFill>
                <a:schemeClr val="tx2"/>
              </a:solidFill>
              <a:latin typeface="Arial" panose="020B0604020202020204" pitchFamily="34" charset="0"/>
              <a:cs typeface="Arial" panose="020B0604020202020204" pitchFamily="34" charset="0"/>
            </a:rPr>
            <a:t>а</a:t>
          </a:r>
          <a:endParaRPr lang="ru-RU" sz="1600" kern="1200" dirty="0">
            <a:solidFill>
              <a:schemeClr val="tx2"/>
            </a:solidFill>
            <a:latin typeface="Arial" panose="020B0604020202020204" pitchFamily="34" charset="0"/>
            <a:cs typeface="Arial" panose="020B0604020202020204" pitchFamily="34" charset="0"/>
          </a:endParaRPr>
        </a:p>
      </dsp:txBody>
      <dsp:txXfrm rot="-5400000">
        <a:off x="2772314" y="1769802"/>
        <a:ext cx="2820144" cy="1107123"/>
      </dsp:txXfrm>
    </dsp:sp>
    <dsp:sp modelId="{EF1D37B7-E274-4497-86BE-752C0076712B}">
      <dsp:nvSpPr>
        <dsp:cNvPr id="0" name=""/>
        <dsp:cNvSpPr/>
      </dsp:nvSpPr>
      <dsp:spPr>
        <a:xfrm>
          <a:off x="1535833" y="1008112"/>
          <a:ext cx="2568620" cy="936102"/>
        </a:xfrm>
        <a:prstGeom prst="roundRect">
          <a:avLst/>
        </a:prstGeom>
        <a:solidFill>
          <a:schemeClr val="accent1">
            <a:tint val="60000"/>
            <a:hueOff val="0"/>
            <a:satOff val="0"/>
            <a:lumOff val="0"/>
            <a:alphaOff val="0"/>
          </a:schemeClr>
        </a:solidFill>
        <a:ln w="25400">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kern="1200" dirty="0" smtClean="0">
              <a:latin typeface="Arial" panose="020B0604020202020204" pitchFamily="34" charset="0"/>
              <a:cs typeface="Arial" panose="020B0604020202020204" pitchFamily="34" charset="0"/>
            </a:rPr>
            <a:t>МОДЕЛЬ УПРАВЛЕНЧЕСКОГО ЦИКЛА ВВЕДЕНИЯ «ЭФФЕКТИВНОГО КОНТРАКТА ПЕДАГОГА  ГБДОУ</a:t>
          </a:r>
        </a:p>
        <a:p>
          <a:pPr lvl="0" algn="ctr" defTabSz="444500">
            <a:lnSpc>
              <a:spcPct val="90000"/>
            </a:lnSpc>
            <a:spcBef>
              <a:spcPct val="0"/>
            </a:spcBef>
            <a:spcAft>
              <a:spcPct val="35000"/>
            </a:spcAft>
          </a:pPr>
          <a:endParaRPr lang="ru-RU" sz="800" b="1" kern="1200" dirty="0"/>
        </a:p>
      </dsp:txBody>
      <dsp:txXfrm>
        <a:off x="1581530" y="1053809"/>
        <a:ext cx="2477226" cy="8447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8814E-6687-47D9-9203-DDFC8E039CAE}" type="datetimeFigureOut">
              <a:rPr lang="ru-RU" smtClean="0"/>
              <a:pPr/>
              <a:t>18.05.2016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9BC50-BEAC-4515-9862-C00BE1B76768}" type="slidenum">
              <a:rPr lang="ru-RU" smtClean="0"/>
              <a:pPr/>
              <a:t>‹#›</a:t>
            </a:fld>
            <a:endParaRPr lang="ru-RU" dirty="0"/>
          </a:p>
        </p:txBody>
      </p:sp>
    </p:spTree>
    <p:extLst>
      <p:ext uri="{BB962C8B-B14F-4D97-AF65-F5344CB8AC3E}">
        <p14:creationId xmlns:p14="http://schemas.microsoft.com/office/powerpoint/2010/main" val="1730533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F9BC50-BEAC-4515-9862-C00BE1B76768}" type="slidenum">
              <a:rPr lang="ru-RU" smtClean="0"/>
              <a:pPr/>
              <a:t>10</a:t>
            </a:fld>
            <a:endParaRPr lang="ru-RU" dirty="0"/>
          </a:p>
        </p:txBody>
      </p:sp>
    </p:spTree>
    <p:extLst>
      <p:ext uri="{BB962C8B-B14F-4D97-AF65-F5344CB8AC3E}">
        <p14:creationId xmlns:p14="http://schemas.microsoft.com/office/powerpoint/2010/main" val="2808180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8.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0.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8.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0.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8.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0.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8.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0.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5.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pPr/>
              <a:t>18.05.2016</a:t>
            </a:fld>
            <a:endParaRPr lang="ru-RU" dirty="0"/>
          </a:p>
        </p:txBody>
      </p:sp>
      <p:sp>
        <p:nvSpPr>
          <p:cNvPr id="11" name="Slide Number Placeholder 10"/>
          <p:cNvSpPr>
            <a:spLocks noGrp="1"/>
          </p:cNvSpPr>
          <p:nvPr>
            <p:ph type="sldNum" sz="quarter" idx="11"/>
          </p:nvPr>
        </p:nvSpPr>
        <p:spPr/>
        <p:txBody>
          <a:bodyPr/>
          <a:lstStyle/>
          <a:p>
            <a:fld id="{B19B0651-EE4F-4900-A07F-96A6BFA9D0F0}" type="slidenum">
              <a:rPr lang="ru-RU" smtClean="0"/>
              <a:pPr/>
              <a:t>‹#›</a:t>
            </a:fld>
            <a:endParaRPr lang="ru-RU" dirty="0"/>
          </a:p>
        </p:txBody>
      </p:sp>
      <p:sp>
        <p:nvSpPr>
          <p:cNvPr id="12" name="Footer Placeholder 11"/>
          <p:cNvSpPr>
            <a:spLocks noGrp="1"/>
          </p:cNvSpPr>
          <p:nvPr>
            <p:ph type="ftr" sz="quarter" idx="12"/>
          </p:nvPr>
        </p:nvSpPr>
        <p:spPr/>
        <p:txBody>
          <a:bodyPr/>
          <a:lstStyle/>
          <a:p>
            <a:endParaRPr lang="ru-RU" dirty="0"/>
          </a:p>
        </p:txBody>
      </p:sp>
    </p:spTree>
    <p:extLst>
      <p:ext uri="{BB962C8B-B14F-4D97-AF65-F5344CB8AC3E}">
        <p14:creationId xmlns:p14="http://schemas.microsoft.com/office/powerpoint/2010/main" val="167759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pPr/>
              <a:t>18.05.2016</a:t>
            </a:fld>
            <a:endParaRPr lang="ru-RU" dirty="0"/>
          </a:p>
        </p:txBody>
      </p:sp>
      <p:sp>
        <p:nvSpPr>
          <p:cNvPr id="10" name="Slide Number Placeholder 9"/>
          <p:cNvSpPr>
            <a:spLocks noGrp="1"/>
          </p:cNvSpPr>
          <p:nvPr>
            <p:ph type="sldNum" sz="quarter" idx="11"/>
          </p:nvPr>
        </p:nvSpPr>
        <p:spPr/>
        <p:txBody>
          <a:bodyPr/>
          <a:lstStyle/>
          <a:p>
            <a:fld id="{B19B0651-EE4F-4900-A07F-96A6BFA9D0F0}" type="slidenum">
              <a:rPr lang="ru-RU" smtClean="0"/>
              <a:pPr/>
              <a:t>‹#›</a:t>
            </a:fld>
            <a:endParaRPr lang="ru-RU" dirty="0"/>
          </a:p>
        </p:txBody>
      </p:sp>
      <p:sp>
        <p:nvSpPr>
          <p:cNvPr id="11" name="Footer Placeholder 10"/>
          <p:cNvSpPr>
            <a:spLocks noGrp="1"/>
          </p:cNvSpPr>
          <p:nvPr>
            <p:ph type="ftr" sz="quarter" idx="12"/>
          </p:nvPr>
        </p:nvSpPr>
        <p:spPr/>
        <p:txBody>
          <a:bodyPr/>
          <a:lstStyle/>
          <a:p>
            <a:endParaRPr lang="ru-RU" dirty="0"/>
          </a:p>
        </p:txBody>
      </p:sp>
    </p:spTree>
    <p:extLst>
      <p:ext uri="{BB962C8B-B14F-4D97-AF65-F5344CB8AC3E}">
        <p14:creationId xmlns:p14="http://schemas.microsoft.com/office/powerpoint/2010/main" val="883307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18.05.2016</a:t>
            </a:fld>
            <a:endParaRPr lang="ru-RU" dirty="0"/>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dirty="0"/>
          </a:p>
        </p:txBody>
      </p:sp>
      <p:sp>
        <p:nvSpPr>
          <p:cNvPr id="9" name="Footer Placeholder 8"/>
          <p:cNvSpPr>
            <a:spLocks noGrp="1"/>
          </p:cNvSpPr>
          <p:nvPr>
            <p:ph type="ftr" sz="quarter" idx="12"/>
          </p:nvPr>
        </p:nvSpPr>
        <p:spPr/>
        <p:txBody>
          <a:bodyPr/>
          <a:lstStyle/>
          <a:p>
            <a:endParaRPr lang="ru-RU" dirty="0"/>
          </a:p>
        </p:txBody>
      </p:sp>
    </p:spTree>
    <p:extLst>
      <p:ext uri="{BB962C8B-B14F-4D97-AF65-F5344CB8AC3E}">
        <p14:creationId xmlns:p14="http://schemas.microsoft.com/office/powerpoint/2010/main" val="3996503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70726149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02875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734483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72209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18.05.2016</a:t>
            </a:fld>
            <a:endParaRPr lang="ru-RU" dirty="0"/>
          </a:p>
        </p:txBody>
      </p:sp>
      <p:sp>
        <p:nvSpPr>
          <p:cNvPr id="6" name="Slide Number Placeholder 5"/>
          <p:cNvSpPr>
            <a:spLocks noGrp="1"/>
          </p:cNvSpPr>
          <p:nvPr>
            <p:ph type="sldNum" sz="quarter" idx="11"/>
          </p:nvPr>
        </p:nvSpPr>
        <p:spPr/>
        <p:txBody>
          <a:bodyPr/>
          <a:lstStyle/>
          <a:p>
            <a:fld id="{B19B0651-EE4F-4900-A07F-96A6BFA9D0F0}" type="slidenum">
              <a:rPr lang="ru-RU" smtClean="0"/>
              <a:pPr/>
              <a:t>‹#›</a:t>
            </a:fld>
            <a:endParaRPr lang="ru-RU" dirty="0"/>
          </a:p>
        </p:txBody>
      </p:sp>
      <p:sp>
        <p:nvSpPr>
          <p:cNvPr id="8" name="Footer Placeholder 7"/>
          <p:cNvSpPr>
            <a:spLocks noGrp="1"/>
          </p:cNvSpPr>
          <p:nvPr>
            <p:ph type="ftr" sz="quarter" idx="12"/>
          </p:nvPr>
        </p:nvSpPr>
        <p:spPr/>
        <p:txBody>
          <a:bodyPr/>
          <a:lstStyle/>
          <a:p>
            <a:endParaRPr lang="ru-RU" dirty="0"/>
          </a:p>
        </p:txBody>
      </p:sp>
    </p:spTree>
    <p:extLst>
      <p:ext uri="{BB962C8B-B14F-4D97-AF65-F5344CB8AC3E}">
        <p14:creationId xmlns:p14="http://schemas.microsoft.com/office/powerpoint/2010/main" val="2006272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35549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294426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770067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55338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665709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1276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489086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894092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3156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95593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pPr/>
              <a:t>18.05.2016</a:t>
            </a:fld>
            <a:endParaRPr lang="ru-RU" dirty="0"/>
          </a:p>
        </p:txBody>
      </p:sp>
      <p:sp>
        <p:nvSpPr>
          <p:cNvPr id="12" name="Slide Number Placeholder 11"/>
          <p:cNvSpPr>
            <a:spLocks noGrp="1"/>
          </p:cNvSpPr>
          <p:nvPr>
            <p:ph type="sldNum" sz="quarter" idx="11"/>
          </p:nvPr>
        </p:nvSpPr>
        <p:spPr/>
        <p:txBody>
          <a:bodyPr/>
          <a:lstStyle/>
          <a:p>
            <a:fld id="{B19B0651-EE4F-4900-A07F-96A6BFA9D0F0}" type="slidenum">
              <a:rPr lang="ru-RU" smtClean="0"/>
              <a:pPr/>
              <a:t>‹#›</a:t>
            </a:fld>
            <a:endParaRPr lang="ru-RU" dirty="0"/>
          </a:p>
        </p:txBody>
      </p:sp>
      <p:sp>
        <p:nvSpPr>
          <p:cNvPr id="13" name="Footer Placeholder 12"/>
          <p:cNvSpPr>
            <a:spLocks noGrp="1"/>
          </p:cNvSpPr>
          <p:nvPr>
            <p:ph type="ftr" sz="quarter" idx="12"/>
          </p:nvPr>
        </p:nvSpPr>
        <p:spPr/>
        <p:txBody>
          <a:bodyPr/>
          <a:lstStyle/>
          <a:p>
            <a:endParaRPr lang="ru-RU" dirty="0"/>
          </a:p>
        </p:txBody>
      </p:sp>
    </p:spTree>
    <p:extLst>
      <p:ext uri="{BB962C8B-B14F-4D97-AF65-F5344CB8AC3E}">
        <p14:creationId xmlns:p14="http://schemas.microsoft.com/office/powerpoint/2010/main" val="1571420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955681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4017234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5769806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491285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986431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906795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B19B0651-EE4F-4900-A07F-96A6BFA9D0F0}"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575743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B4C71EC6-210F-42DE-9C53-41977AD35B3D}" type="datetimeFigureOut">
              <a:rPr lang="ru-RU" smtClean="0"/>
              <a:pPr/>
              <a:t>18.05.2016</a:t>
            </a:fld>
            <a:endParaRPr lang="ru-RU" dirty="0"/>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dirty="0"/>
          </a:p>
        </p:txBody>
      </p:sp>
      <p:sp>
        <p:nvSpPr>
          <p:cNvPr id="10" name="Footer Placeholder 9"/>
          <p:cNvSpPr>
            <a:spLocks noGrp="1"/>
          </p:cNvSpPr>
          <p:nvPr>
            <p:ph type="ftr" sz="quarter" idx="12"/>
          </p:nvPr>
        </p:nvSpPr>
        <p:spPr/>
        <p:txBody>
          <a:bodyPr/>
          <a:lstStyle/>
          <a:p>
            <a:endParaRPr lang="ru-RU" dirty="0"/>
          </a:p>
        </p:txBody>
      </p:sp>
    </p:spTree>
    <p:extLst>
      <p:ext uri="{BB962C8B-B14F-4D97-AF65-F5344CB8AC3E}">
        <p14:creationId xmlns:p14="http://schemas.microsoft.com/office/powerpoint/2010/main" val="3028611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B4C71EC6-210F-42DE-9C53-41977AD35B3D}" type="datetimeFigureOut">
              <a:rPr lang="ru-RU" smtClean="0"/>
              <a:pPr/>
              <a:t>18.05.2016</a:t>
            </a:fld>
            <a:endParaRPr lang="ru-RU" dirty="0"/>
          </a:p>
        </p:txBody>
      </p:sp>
      <p:sp>
        <p:nvSpPr>
          <p:cNvPr id="10" name="Slide Number Placeholder 9"/>
          <p:cNvSpPr>
            <a:spLocks noGrp="1"/>
          </p:cNvSpPr>
          <p:nvPr>
            <p:ph type="sldNum" sz="quarter" idx="11"/>
          </p:nvPr>
        </p:nvSpPr>
        <p:spPr/>
        <p:txBody>
          <a:bodyPr/>
          <a:lstStyle/>
          <a:p>
            <a:fld id="{B19B0651-EE4F-4900-A07F-96A6BFA9D0F0}" type="slidenum">
              <a:rPr lang="ru-RU" smtClean="0"/>
              <a:pPr/>
              <a:t>‹#›</a:t>
            </a:fld>
            <a:endParaRPr lang="ru-RU" dirty="0"/>
          </a:p>
        </p:txBody>
      </p:sp>
      <p:sp>
        <p:nvSpPr>
          <p:cNvPr id="11" name="Footer Placeholder 10"/>
          <p:cNvSpPr>
            <a:spLocks noGrp="1"/>
          </p:cNvSpPr>
          <p:nvPr>
            <p:ph type="ftr" sz="quarter" idx="12"/>
          </p:nvPr>
        </p:nvSpPr>
        <p:spPr/>
        <p:txBody>
          <a:bodyPr/>
          <a:lstStyle/>
          <a:p>
            <a:endParaRPr lang="ru-RU" dirty="0"/>
          </a:p>
        </p:txBody>
      </p:sp>
    </p:spTree>
    <p:extLst>
      <p:ext uri="{BB962C8B-B14F-4D97-AF65-F5344CB8AC3E}">
        <p14:creationId xmlns:p14="http://schemas.microsoft.com/office/powerpoint/2010/main" val="842351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Заголовок и текст">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833070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7" name="Date Placeholder 6"/>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8" name="Slide Number Placeholder 7"/>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9" name="Footer Placeholder 8"/>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9965032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6" name="Slide Number Placeholder 5"/>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8" name="Footer Placeholder 7"/>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20062723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Заголовок и текст в две колонки">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2" name="Slide Number Placeholder 11"/>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3" name="Footer Placeholder 12"/>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571420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8" name="Date Placeholder 7"/>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9" name="Slide Number Placeholder 8"/>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0" name="Footer Placeholder 9"/>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30286113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9" name="Date Placeholder 8"/>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0" name="Slide Number Placeholder 9"/>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1" name="Footer Placeholder 10"/>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842351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11" name="Slide Number Placeholder 10"/>
          <p:cNvSpPr>
            <a:spLocks noGrp="1"/>
          </p:cNvSpPr>
          <p:nvPr>
            <p:ph type="sldNum" sz="quarter" idx="11"/>
          </p:nvPr>
        </p:nvSpPr>
        <p:spPr/>
        <p:txBody>
          <a:bodyPr/>
          <a:lstStyle/>
          <a:p>
            <a:fld id="{9C4F0FB9-024E-4AAC-A60F-606941B3DA42}" type="slidenum">
              <a:rPr lang="ru-RU" smtClean="0">
                <a:solidFill>
                  <a:prstClr val="black"/>
                </a:solidFill>
              </a:rPr>
              <a:pPr/>
              <a:t>‹#›</a:t>
            </a:fld>
            <a:endParaRPr lang="ru-RU" dirty="0">
              <a:solidFill>
                <a:prstClr val="black"/>
              </a:solidFill>
            </a:endParaRPr>
          </a:p>
        </p:txBody>
      </p:sp>
      <p:sp>
        <p:nvSpPr>
          <p:cNvPr id="12" name="Footer Placeholder 11"/>
          <p:cNvSpPr>
            <a:spLocks noGrp="1"/>
          </p:cNvSpPr>
          <p:nvPr>
            <p:ph type="ftr" sz="quarter" idx="12"/>
          </p:nvPr>
        </p:nvSpPr>
        <p:spPr/>
        <p:txBody>
          <a:bodyPr/>
          <a:lstStyle/>
          <a:p>
            <a:endParaRPr lang="ru-RU" dirty="0">
              <a:solidFill>
                <a:prstClr val="black"/>
              </a:solidFill>
            </a:endParaRPr>
          </a:p>
        </p:txBody>
      </p:sp>
    </p:spTree>
    <p:extLst>
      <p:ext uri="{BB962C8B-B14F-4D97-AF65-F5344CB8AC3E}">
        <p14:creationId xmlns:p14="http://schemas.microsoft.com/office/powerpoint/2010/main" val="167759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image" Target="../media/image2.png"/><Relationship Id="rId4" Type="http://schemas.openxmlformats.org/officeDocument/2006/relationships/slideLayout" Target="../slideLayouts/slideLayout67.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image" Target="../media/image2.png"/><Relationship Id="rId4" Type="http://schemas.openxmlformats.org/officeDocument/2006/relationships/slideLayout" Target="../slideLayouts/slideLayout74.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image" Target="../media/image2.png"/><Relationship Id="rId4" Type="http://schemas.openxmlformats.org/officeDocument/2006/relationships/slideLayout" Target="../slideLayouts/slideLayout81.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10" Type="http://schemas.openxmlformats.org/officeDocument/2006/relationships/image" Target="../media/image2.png"/><Relationship Id="rId4" Type="http://schemas.openxmlformats.org/officeDocument/2006/relationships/slideLayout" Target="../slideLayouts/slideLayout88.xml"/><Relationship Id="rId9"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2.png"/><Relationship Id="rId4" Type="http://schemas.openxmlformats.org/officeDocument/2006/relationships/slideLayout" Target="../slideLayouts/slideLayout95.xml"/><Relationship Id="rId9"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10" Type="http://schemas.openxmlformats.org/officeDocument/2006/relationships/image" Target="../media/image2.png"/><Relationship Id="rId4" Type="http://schemas.openxmlformats.org/officeDocument/2006/relationships/slideLayout" Target="../slideLayouts/slideLayout102.xml"/><Relationship Id="rId9"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2.png"/><Relationship Id="rId4" Type="http://schemas.openxmlformats.org/officeDocument/2006/relationships/slideLayout" Target="../slideLayouts/slideLayout109.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10" Type="http://schemas.openxmlformats.org/officeDocument/2006/relationships/image" Target="../media/image2.png"/><Relationship Id="rId4" Type="http://schemas.openxmlformats.org/officeDocument/2006/relationships/slideLayout" Target="../slideLayouts/slideLayout116.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10" Type="http://schemas.openxmlformats.org/officeDocument/2006/relationships/image" Target="../media/image2.png"/><Relationship Id="rId4" Type="http://schemas.openxmlformats.org/officeDocument/2006/relationships/slideLayout" Target="../slideLayouts/slideLayout123.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10" Type="http://schemas.openxmlformats.org/officeDocument/2006/relationships/image" Target="../media/image2.png"/><Relationship Id="rId4" Type="http://schemas.openxmlformats.org/officeDocument/2006/relationships/slideLayout" Target="../slideLayouts/slideLayout130.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10" Type="http://schemas.openxmlformats.org/officeDocument/2006/relationships/image" Target="../media/image2.png"/><Relationship Id="rId4" Type="http://schemas.openxmlformats.org/officeDocument/2006/relationships/slideLayout" Target="../slideLayouts/slideLayout137.xml"/><Relationship Id="rId9"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5" Type="http://schemas.openxmlformats.org/officeDocument/2006/relationships/slideLayout" Target="../slideLayouts/slideLayout145.xml"/><Relationship Id="rId10" Type="http://schemas.openxmlformats.org/officeDocument/2006/relationships/image" Target="../media/image2.png"/><Relationship Id="rId4" Type="http://schemas.openxmlformats.org/officeDocument/2006/relationships/slideLayout" Target="../slideLayouts/slideLayout144.xml"/><Relationship Id="rId9"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10" Type="http://schemas.openxmlformats.org/officeDocument/2006/relationships/image" Target="../media/image2.png"/><Relationship Id="rId4" Type="http://schemas.openxmlformats.org/officeDocument/2006/relationships/slideLayout" Target="../slideLayouts/slideLayout151.xml"/><Relationship Id="rId9"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10" Type="http://schemas.openxmlformats.org/officeDocument/2006/relationships/image" Target="../media/image2.png"/><Relationship Id="rId4" Type="http://schemas.openxmlformats.org/officeDocument/2006/relationships/slideLayout" Target="../slideLayouts/slideLayout158.xml"/><Relationship Id="rId9"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5" Type="http://schemas.openxmlformats.org/officeDocument/2006/relationships/slideLayout" Target="../slideLayouts/slideLayout166.xml"/><Relationship Id="rId10" Type="http://schemas.openxmlformats.org/officeDocument/2006/relationships/image" Target="../media/image2.png"/><Relationship Id="rId4" Type="http://schemas.openxmlformats.org/officeDocument/2006/relationships/slideLayout" Target="../slideLayouts/slideLayout165.xml"/><Relationship Id="rId9"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theme" Target="../theme/theme2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5" Type="http://schemas.openxmlformats.org/officeDocument/2006/relationships/slideLayout" Target="../slideLayouts/slideLayout173.xml"/><Relationship Id="rId10" Type="http://schemas.openxmlformats.org/officeDocument/2006/relationships/image" Target="../media/image2.png"/><Relationship Id="rId4" Type="http://schemas.openxmlformats.org/officeDocument/2006/relationships/slideLayout" Target="../slideLayouts/slideLayout172.xml"/><Relationship Id="rId9"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5" Type="http://schemas.openxmlformats.org/officeDocument/2006/relationships/slideLayout" Target="../slideLayouts/slideLayout180.xml"/><Relationship Id="rId10" Type="http://schemas.openxmlformats.org/officeDocument/2006/relationships/image" Target="../media/image2.png"/><Relationship Id="rId4" Type="http://schemas.openxmlformats.org/officeDocument/2006/relationships/slideLayout" Target="../slideLayouts/slideLayout179.xml"/><Relationship Id="rId9"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5" Type="http://schemas.openxmlformats.org/officeDocument/2006/relationships/slideLayout" Target="../slideLayouts/slideLayout187.xml"/><Relationship Id="rId10" Type="http://schemas.openxmlformats.org/officeDocument/2006/relationships/image" Target="../media/image2.png"/><Relationship Id="rId4" Type="http://schemas.openxmlformats.org/officeDocument/2006/relationships/slideLayout" Target="../slideLayouts/slideLayout186.xml"/><Relationship Id="rId9"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5" Type="http://schemas.openxmlformats.org/officeDocument/2006/relationships/slideLayout" Target="../slideLayouts/slideLayout194.xml"/><Relationship Id="rId10" Type="http://schemas.openxmlformats.org/officeDocument/2006/relationships/image" Target="../media/image2.png"/><Relationship Id="rId4" Type="http://schemas.openxmlformats.org/officeDocument/2006/relationships/slideLayout" Target="../slideLayouts/slideLayout193.xml"/><Relationship Id="rId9"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5" Type="http://schemas.openxmlformats.org/officeDocument/2006/relationships/slideLayout" Target="../slideLayouts/slideLayout201.xml"/><Relationship Id="rId10" Type="http://schemas.openxmlformats.org/officeDocument/2006/relationships/image" Target="../media/image2.png"/><Relationship Id="rId4" Type="http://schemas.openxmlformats.org/officeDocument/2006/relationships/slideLayout" Target="../slideLayouts/slideLayout20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5" Type="http://schemas.openxmlformats.org/officeDocument/2006/relationships/slideLayout" Target="../slideLayouts/slideLayout208.xml"/><Relationship Id="rId10" Type="http://schemas.openxmlformats.org/officeDocument/2006/relationships/image" Target="../media/image2.png"/><Relationship Id="rId4" Type="http://schemas.openxmlformats.org/officeDocument/2006/relationships/slideLayout" Target="../slideLayouts/slideLayout207.xml"/><Relationship Id="rId9"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5" Type="http://schemas.openxmlformats.org/officeDocument/2006/relationships/slideLayout" Target="../slideLayouts/slideLayout215.xml"/><Relationship Id="rId10" Type="http://schemas.openxmlformats.org/officeDocument/2006/relationships/image" Target="../media/image2.png"/><Relationship Id="rId4" Type="http://schemas.openxmlformats.org/officeDocument/2006/relationships/slideLayout" Target="../slideLayouts/slideLayout214.xml"/><Relationship Id="rId9" Type="http://schemas.openxmlformats.org/officeDocument/2006/relationships/image" Target="../media/image1.png"/></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5" Type="http://schemas.openxmlformats.org/officeDocument/2006/relationships/slideLayout" Target="../slideLayouts/slideLayout222.xml"/><Relationship Id="rId10" Type="http://schemas.openxmlformats.org/officeDocument/2006/relationships/image" Target="../media/image2.png"/><Relationship Id="rId4" Type="http://schemas.openxmlformats.org/officeDocument/2006/relationships/slideLayout" Target="../slideLayouts/slideLayout221.xml"/><Relationship Id="rId9"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5" Type="http://schemas.openxmlformats.org/officeDocument/2006/relationships/slideLayout" Target="../slideLayouts/slideLayout229.xml"/><Relationship Id="rId10" Type="http://schemas.openxmlformats.org/officeDocument/2006/relationships/image" Target="../media/image2.png"/><Relationship Id="rId4" Type="http://schemas.openxmlformats.org/officeDocument/2006/relationships/slideLayout" Target="../slideLayouts/slideLayout228.xml"/><Relationship Id="rId9"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10" Type="http://schemas.openxmlformats.org/officeDocument/2006/relationships/image" Target="../media/image2.png"/><Relationship Id="rId4" Type="http://schemas.openxmlformats.org/officeDocument/2006/relationships/slideLayout" Target="../slideLayouts/slideLayout235.xml"/><Relationship Id="rId9" Type="http://schemas.openxmlformats.org/officeDocument/2006/relationships/image" Target="../media/image1.png"/></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5" Type="http://schemas.openxmlformats.org/officeDocument/2006/relationships/slideLayout" Target="../slideLayouts/slideLayout243.xml"/><Relationship Id="rId10" Type="http://schemas.openxmlformats.org/officeDocument/2006/relationships/image" Target="../media/image2.png"/><Relationship Id="rId4" Type="http://schemas.openxmlformats.org/officeDocument/2006/relationships/slideLayout" Target="../slideLayouts/slideLayout242.xml"/><Relationship Id="rId9"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5" Type="http://schemas.openxmlformats.org/officeDocument/2006/relationships/slideLayout" Target="../slideLayouts/slideLayout250.xml"/><Relationship Id="rId10" Type="http://schemas.openxmlformats.org/officeDocument/2006/relationships/image" Target="../media/image2.png"/><Relationship Id="rId4" Type="http://schemas.openxmlformats.org/officeDocument/2006/relationships/slideLayout" Target="../slideLayouts/slideLayout249.xml"/><Relationship Id="rId9" Type="http://schemas.openxmlformats.org/officeDocument/2006/relationships/image" Target="../media/image1.pn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5" Type="http://schemas.openxmlformats.org/officeDocument/2006/relationships/slideLayout" Target="../slideLayouts/slideLayout257.xml"/><Relationship Id="rId10" Type="http://schemas.openxmlformats.org/officeDocument/2006/relationships/image" Target="../media/image2.png"/><Relationship Id="rId4" Type="http://schemas.openxmlformats.org/officeDocument/2006/relationships/slideLayout" Target="../slideLayouts/slideLayout256.xml"/><Relationship Id="rId9" Type="http://schemas.openxmlformats.org/officeDocument/2006/relationships/image" Target="../media/image1.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5" Type="http://schemas.openxmlformats.org/officeDocument/2006/relationships/slideLayout" Target="../slideLayouts/slideLayout264.xml"/><Relationship Id="rId10" Type="http://schemas.openxmlformats.org/officeDocument/2006/relationships/image" Target="../media/image2.png"/><Relationship Id="rId4" Type="http://schemas.openxmlformats.org/officeDocument/2006/relationships/slideLayout" Target="../slideLayouts/slideLayout263.xml"/><Relationship Id="rId9" Type="http://schemas.openxmlformats.org/officeDocument/2006/relationships/image" Target="../media/image1.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5" Type="http://schemas.openxmlformats.org/officeDocument/2006/relationships/slideLayout" Target="../slideLayouts/slideLayout271.xml"/><Relationship Id="rId10" Type="http://schemas.openxmlformats.org/officeDocument/2006/relationships/image" Target="../media/image2.png"/><Relationship Id="rId4" Type="http://schemas.openxmlformats.org/officeDocument/2006/relationships/slideLayout" Target="../slideLayouts/slideLayout27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5" Type="http://schemas.openxmlformats.org/officeDocument/2006/relationships/slideLayout" Target="../slideLayouts/slideLayout278.xml"/><Relationship Id="rId10" Type="http://schemas.openxmlformats.org/officeDocument/2006/relationships/image" Target="../media/image2.png"/><Relationship Id="rId4" Type="http://schemas.openxmlformats.org/officeDocument/2006/relationships/slideLayout" Target="../slideLayouts/slideLayout277.xml"/><Relationship Id="rId9" Type="http://schemas.openxmlformats.org/officeDocument/2006/relationships/image" Target="../media/image1.png"/></Relationships>
</file>

<file path=ppt/slideMasters/_rels/slideMaster41.xml.rels><?xml version="1.0" encoding="UTF-8" standalone="yes"?>
<Relationships xmlns="http://schemas.openxmlformats.org/package/2006/relationships"><Relationship Id="rId8" Type="http://schemas.openxmlformats.org/officeDocument/2006/relationships/theme" Target="../theme/theme41.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5" Type="http://schemas.openxmlformats.org/officeDocument/2006/relationships/slideLayout" Target="../slideLayouts/slideLayout285.xml"/><Relationship Id="rId10" Type="http://schemas.openxmlformats.org/officeDocument/2006/relationships/image" Target="../media/image2.png"/><Relationship Id="rId4" Type="http://schemas.openxmlformats.org/officeDocument/2006/relationships/slideLayout" Target="../slideLayouts/slideLayout284.xml"/><Relationship Id="rId9" Type="http://schemas.openxmlformats.org/officeDocument/2006/relationships/image" Target="../media/image1.png"/></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5" Type="http://schemas.openxmlformats.org/officeDocument/2006/relationships/slideLayout" Target="../slideLayouts/slideLayout292.xml"/><Relationship Id="rId10" Type="http://schemas.openxmlformats.org/officeDocument/2006/relationships/image" Target="../media/image2.png"/><Relationship Id="rId4" Type="http://schemas.openxmlformats.org/officeDocument/2006/relationships/slideLayout" Target="../slideLayouts/slideLayout291.xml"/><Relationship Id="rId9" Type="http://schemas.openxmlformats.org/officeDocument/2006/relationships/image" Target="../media/image1.png"/></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5" Type="http://schemas.openxmlformats.org/officeDocument/2006/relationships/slideLayout" Target="../slideLayouts/slideLayout299.xml"/><Relationship Id="rId10" Type="http://schemas.openxmlformats.org/officeDocument/2006/relationships/image" Target="../media/image2.png"/><Relationship Id="rId4" Type="http://schemas.openxmlformats.org/officeDocument/2006/relationships/slideLayout" Target="../slideLayouts/slideLayout298.xml"/><Relationship Id="rId9" Type="http://schemas.openxmlformats.org/officeDocument/2006/relationships/image" Target="../media/image1.png"/></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5" Type="http://schemas.openxmlformats.org/officeDocument/2006/relationships/slideLayout" Target="../slideLayouts/slideLayout306.xml"/><Relationship Id="rId10" Type="http://schemas.openxmlformats.org/officeDocument/2006/relationships/image" Target="../media/image2.png"/><Relationship Id="rId4" Type="http://schemas.openxmlformats.org/officeDocument/2006/relationships/slideLayout" Target="../slideLayouts/slideLayout305.xml"/><Relationship Id="rId9" Type="http://schemas.openxmlformats.org/officeDocument/2006/relationships/image" Target="../media/image1.png"/></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2.png"/><Relationship Id="rId4" Type="http://schemas.openxmlformats.org/officeDocument/2006/relationships/slideLayout" Target="../slideLayouts/slideLayout312.xml"/><Relationship Id="rId9" Type="http://schemas.openxmlformats.org/officeDocument/2006/relationships/image" Target="../media/image1.png"/></Relationships>
</file>

<file path=ppt/slideMasters/_rels/slideMaster46.xml.rels><?xml version="1.0" encoding="UTF-8" standalone="yes"?>
<Relationships xmlns="http://schemas.openxmlformats.org/package/2006/relationships"><Relationship Id="rId8" Type="http://schemas.openxmlformats.org/officeDocument/2006/relationships/theme" Target="../theme/theme46.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5" Type="http://schemas.openxmlformats.org/officeDocument/2006/relationships/slideLayout" Target="../slideLayouts/slideLayout320.xml"/><Relationship Id="rId10" Type="http://schemas.openxmlformats.org/officeDocument/2006/relationships/image" Target="../media/image2.png"/><Relationship Id="rId4" Type="http://schemas.openxmlformats.org/officeDocument/2006/relationships/slideLayout" Target="../slideLayouts/slideLayout319.xml"/><Relationship Id="rId9" Type="http://schemas.openxmlformats.org/officeDocument/2006/relationships/image" Target="../media/image1.png"/></Relationships>
</file>

<file path=ppt/slideMasters/_rels/slideMaster47.xml.rels><?xml version="1.0" encoding="UTF-8" standalone="yes"?>
<Relationships xmlns="http://schemas.openxmlformats.org/package/2006/relationships"><Relationship Id="rId8" Type="http://schemas.openxmlformats.org/officeDocument/2006/relationships/theme" Target="../theme/theme47.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5" Type="http://schemas.openxmlformats.org/officeDocument/2006/relationships/slideLayout" Target="../slideLayouts/slideLayout327.xml"/><Relationship Id="rId10" Type="http://schemas.openxmlformats.org/officeDocument/2006/relationships/image" Target="../media/image2.png"/><Relationship Id="rId4" Type="http://schemas.openxmlformats.org/officeDocument/2006/relationships/slideLayout" Target="../slideLayouts/slideLayout326.xml"/><Relationship Id="rId9" Type="http://schemas.openxmlformats.org/officeDocument/2006/relationships/image" Target="../media/image1.png"/></Relationships>
</file>

<file path=ppt/slideMasters/_rels/slideMaster48.xml.rels><?xml version="1.0" encoding="UTF-8" standalone="yes"?>
<Relationships xmlns="http://schemas.openxmlformats.org/package/2006/relationships"><Relationship Id="rId8" Type="http://schemas.openxmlformats.org/officeDocument/2006/relationships/theme" Target="../theme/theme48.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5" Type="http://schemas.openxmlformats.org/officeDocument/2006/relationships/slideLayout" Target="../slideLayouts/slideLayout334.xml"/><Relationship Id="rId10" Type="http://schemas.openxmlformats.org/officeDocument/2006/relationships/image" Target="../media/image2.png"/><Relationship Id="rId4" Type="http://schemas.openxmlformats.org/officeDocument/2006/relationships/slideLayout" Target="../slideLayouts/slideLayout333.xml"/><Relationship Id="rId9" Type="http://schemas.openxmlformats.org/officeDocument/2006/relationships/image" Target="../media/image1.png"/></Relationships>
</file>

<file path=ppt/slideMasters/_rels/slideMaster49.xml.rels><?xml version="1.0" encoding="UTF-8" standalone="yes"?>
<Relationships xmlns="http://schemas.openxmlformats.org/package/2006/relationships"><Relationship Id="rId8" Type="http://schemas.openxmlformats.org/officeDocument/2006/relationships/theme" Target="../theme/theme4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5" Type="http://schemas.openxmlformats.org/officeDocument/2006/relationships/slideLayout" Target="../slideLayouts/slideLayout341.xml"/><Relationship Id="rId10" Type="http://schemas.openxmlformats.org/officeDocument/2006/relationships/image" Target="../media/image2.png"/><Relationship Id="rId4" Type="http://schemas.openxmlformats.org/officeDocument/2006/relationships/slideLayout" Target="../slideLayouts/slideLayout34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50.xml.rels><?xml version="1.0" encoding="UTF-8" standalone="yes"?>
<Relationships xmlns="http://schemas.openxmlformats.org/package/2006/relationships"><Relationship Id="rId8" Type="http://schemas.openxmlformats.org/officeDocument/2006/relationships/theme" Target="../theme/theme50.xml"/><Relationship Id="rId3" Type="http://schemas.openxmlformats.org/officeDocument/2006/relationships/slideLayout" Target="../slideLayouts/slideLayout346.xml"/><Relationship Id="rId7" Type="http://schemas.openxmlformats.org/officeDocument/2006/relationships/slideLayout" Target="../slideLayouts/slideLayout350.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5" Type="http://schemas.openxmlformats.org/officeDocument/2006/relationships/slideLayout" Target="../slideLayouts/slideLayout348.xml"/><Relationship Id="rId10" Type="http://schemas.openxmlformats.org/officeDocument/2006/relationships/image" Target="../media/image2.png"/><Relationship Id="rId4" Type="http://schemas.openxmlformats.org/officeDocument/2006/relationships/slideLayout" Target="../slideLayouts/slideLayout347.xml"/><Relationship Id="rId9"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8" Type="http://schemas.openxmlformats.org/officeDocument/2006/relationships/theme" Target="../theme/theme51.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5" Type="http://schemas.openxmlformats.org/officeDocument/2006/relationships/slideLayout" Target="../slideLayouts/slideLayout355.xml"/><Relationship Id="rId10" Type="http://schemas.openxmlformats.org/officeDocument/2006/relationships/image" Target="../media/image2.png"/><Relationship Id="rId4" Type="http://schemas.openxmlformats.org/officeDocument/2006/relationships/slideLayout" Target="../slideLayouts/slideLayout354.xml"/><Relationship Id="rId9" Type="http://schemas.openxmlformats.org/officeDocument/2006/relationships/image" Target="../media/image1.png"/></Relationships>
</file>

<file path=ppt/slideMasters/_rels/slideMaster52.xml.rels><?xml version="1.0" encoding="UTF-8" standalone="yes"?>
<Relationships xmlns="http://schemas.openxmlformats.org/package/2006/relationships"><Relationship Id="rId8" Type="http://schemas.openxmlformats.org/officeDocument/2006/relationships/theme" Target="../theme/theme52.xml"/><Relationship Id="rId3" Type="http://schemas.openxmlformats.org/officeDocument/2006/relationships/slideLayout" Target="../slideLayouts/slideLayout360.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5" Type="http://schemas.openxmlformats.org/officeDocument/2006/relationships/slideLayout" Target="../slideLayouts/slideLayout362.xml"/><Relationship Id="rId10" Type="http://schemas.openxmlformats.org/officeDocument/2006/relationships/image" Target="../media/image2.png"/><Relationship Id="rId4" Type="http://schemas.openxmlformats.org/officeDocument/2006/relationships/slideLayout" Target="../slideLayouts/slideLayout361.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2.png"/><Relationship Id="rId4" Type="http://schemas.openxmlformats.org/officeDocument/2006/relationships/slideLayout" Target="../slideLayouts/slideLayout53.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pPr/>
              <a:t>18.05.2016</a:t>
            </a:fld>
            <a:endParaRPr lang="ru-RU"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7688341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15221226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B4C71EC6-210F-42DE-9C53-41977AD35B3D}"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B19B0651-EE4F-4900-A07F-96A6BFA9D0F0}"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35043556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40000"/>
            <a:lumOff val="60000"/>
            <a:alpha val="92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ru-RU" smtClean="0"/>
              <a:t>Образец заголовка</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38B16757-6583-41AD-960E-B19434EEA35E}" type="datetimeFigureOut">
              <a:rPr lang="ru-RU" smtClean="0">
                <a:solidFill>
                  <a:prstClr val="black"/>
                </a:solidFill>
              </a:rPr>
              <a:pPr/>
              <a:t>18.05.2016</a:t>
            </a:fld>
            <a:endParaRPr lang="ru-RU"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endParaRPr lang="ru-RU" dirty="0">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fld id="{9C4F0FB9-024E-4AAC-A60F-606941B3DA42}"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30858699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40882" y="63228"/>
            <a:ext cx="9153827" cy="2891333"/>
            <a:chOff x="-62678" y="97501"/>
            <a:chExt cx="9153827" cy="2891333"/>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518" y="97501"/>
              <a:ext cx="1455631" cy="1093342"/>
            </a:xfrm>
            <a:prstGeom prst="rect">
              <a:avLst/>
            </a:prstGeom>
          </p:spPr>
        </p:pic>
        <p:sp>
          <p:nvSpPr>
            <p:cNvPr id="2049" name="Rectangle 1"/>
            <p:cNvSpPr>
              <a:spLocks noChangeArrowheads="1"/>
            </p:cNvSpPr>
            <p:nvPr/>
          </p:nvSpPr>
          <p:spPr bwMode="auto">
            <a:xfrm>
              <a:off x="-62678" y="2527169"/>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ctr" defTabSz="914400" rtl="0" eaLnBrk="1" fontAlgn="base" latinLnBrk="0" hangingPunct="1">
                <a:lnSpc>
                  <a:spcPct val="100000"/>
                </a:lnSpc>
                <a:spcBef>
                  <a:spcPct val="0"/>
                </a:spcBef>
                <a:spcAft>
                  <a:spcPct val="0"/>
                </a:spcAft>
                <a:buClrTx/>
                <a:buSzTx/>
                <a:buFontTx/>
                <a:buNone/>
                <a:tabLst/>
              </a:pPr>
              <a:r>
                <a:rPr lang="ru-RU" sz="2400" b="1" smtClean="0">
                  <a:latin typeface="Arial" pitchFamily="34" charset="0"/>
                  <a:ea typeface="Times New Roman" pitchFamily="18" charset="0"/>
                </a:rPr>
                <a:t>«</a:t>
              </a:r>
              <a:r>
                <a:rPr lang="ru-RU" sz="2400" b="1" smtClean="0">
                  <a:latin typeface="Arial" pitchFamily="34" charset="0"/>
                  <a:ea typeface="Times New Roman" pitchFamily="18" charset="0"/>
                </a:rPr>
                <a:t>ЭФФЕКТЫ </a:t>
              </a:r>
              <a:r>
                <a:rPr lang="ru-RU" sz="2400" b="1" dirty="0" smtClean="0">
                  <a:latin typeface="Arial" pitchFamily="34" charset="0"/>
                  <a:ea typeface="Times New Roman" pitchFamily="18" charset="0"/>
                </a:rPr>
                <a:t>«ЭФФЕКТИВНОГО КОНТРАКТА»</a:t>
              </a:r>
              <a:endParaRPr kumimoji="0" lang="ru-RU" sz="2400" b="0" i="0" u="none" strike="noStrike" cap="none" normalizeH="0" baseline="0" dirty="0" smtClean="0">
                <a:ln>
                  <a:noFill/>
                </a:ln>
                <a:solidFill>
                  <a:schemeClr val="tx1"/>
                </a:solidFill>
                <a:effectLst/>
                <a:latin typeface="Arial" pitchFamily="34" charset="0"/>
              </a:endParaRPr>
            </a:p>
          </p:txBody>
        </p:sp>
        <p:sp>
          <p:nvSpPr>
            <p:cNvPr id="8" name="Прямоугольник 7"/>
            <p:cNvSpPr/>
            <p:nvPr/>
          </p:nvSpPr>
          <p:spPr>
            <a:xfrm>
              <a:off x="2195736" y="260648"/>
              <a:ext cx="4968552" cy="1077218"/>
            </a:xfrm>
            <a:prstGeom prst="rect">
              <a:avLst/>
            </a:prstGeom>
          </p:spPr>
          <p:txBody>
            <a:bodyPr wrap="square">
              <a:spAutoFit/>
            </a:bodyPr>
            <a:lstStyle/>
            <a:p>
              <a:pPr algn="ctr"/>
              <a:r>
                <a:rPr lang="ru-RU" sz="1600" dirty="0" smtClean="0">
                  <a:latin typeface="Arial" pitchFamily="34" charset="0"/>
                  <a:cs typeface="Arial" pitchFamily="34" charset="0"/>
                </a:rPr>
                <a:t>Государственное бюджетное дошкольное образовательное учреждение детский сад № 4 комбинированного вида </a:t>
              </a:r>
            </a:p>
            <a:p>
              <a:pPr algn="ctr"/>
              <a:r>
                <a:rPr lang="ru-RU" sz="1600" dirty="0" smtClean="0">
                  <a:latin typeface="Arial" pitchFamily="34" charset="0"/>
                  <a:cs typeface="Arial" pitchFamily="34" charset="0"/>
                </a:rPr>
                <a:t>Кронштадтского района Санкт-Петербурга </a:t>
              </a:r>
              <a:endParaRPr lang="ru-RU" sz="1600" dirty="0">
                <a:latin typeface="Arial" pitchFamily="34" charset="0"/>
                <a:cs typeface="Arial" pitchFamily="34" charset="0"/>
              </a:endParaRPr>
            </a:p>
          </p:txBody>
        </p:sp>
      </p:gr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0"/>
            <a:ext cx="2090596" cy="1632383"/>
          </a:xfrm>
          <a:prstGeom prst="rect">
            <a:avLst/>
          </a:prstGeom>
        </p:spPr>
      </p:pic>
      <p:sp>
        <p:nvSpPr>
          <p:cNvPr id="10" name="Прямоугольник 9"/>
          <p:cNvSpPr/>
          <p:nvPr/>
        </p:nvSpPr>
        <p:spPr>
          <a:xfrm>
            <a:off x="603328" y="5085184"/>
            <a:ext cx="5929320" cy="1323439"/>
          </a:xfrm>
          <a:prstGeom prst="rect">
            <a:avLst/>
          </a:prstGeom>
        </p:spPr>
        <p:txBody>
          <a:bodyPr wrap="square">
            <a:spAutoFit/>
          </a:bodyPr>
          <a:lstStyle/>
          <a:p>
            <a:pPr algn="ctr"/>
            <a:r>
              <a:rPr lang="en-US" sz="2000" dirty="0" smtClean="0">
                <a:latin typeface="Arial" pitchFamily="34" charset="0"/>
                <a:cs typeface="Arial" pitchFamily="34" charset="0"/>
              </a:rPr>
              <a:t>XIII</a:t>
            </a:r>
            <a:r>
              <a:rPr lang="ru-RU" sz="2000" dirty="0" smtClean="0">
                <a:latin typeface="Arial" pitchFamily="34" charset="0"/>
                <a:cs typeface="Arial" pitchFamily="34" charset="0"/>
              </a:rPr>
              <a:t> районные педагогические чтения №Районная образовательная система в условиях стандартизации образования"</a:t>
            </a:r>
            <a:endParaRPr lang="ru-RU" sz="2000" dirty="0">
              <a:latin typeface="Arial" pitchFamily="34" charset="0"/>
              <a:cs typeface="Arial" pitchFamily="34" charset="0"/>
            </a:endParaRPr>
          </a:p>
          <a:p>
            <a:pPr algn="ctr"/>
            <a:endParaRPr lang="ru-RU" sz="2000" dirty="0">
              <a:latin typeface="Arial" pitchFamily="34" charset="0"/>
              <a:cs typeface="Arial" pitchFamily="34" charset="0"/>
            </a:endParaRPr>
          </a:p>
        </p:txBody>
      </p:sp>
      <p:sp>
        <p:nvSpPr>
          <p:cNvPr id="11" name="Прямоугольник 10"/>
          <p:cNvSpPr/>
          <p:nvPr/>
        </p:nvSpPr>
        <p:spPr>
          <a:xfrm>
            <a:off x="755728" y="5237584"/>
            <a:ext cx="5929320" cy="400110"/>
          </a:xfrm>
          <a:prstGeom prst="rect">
            <a:avLst/>
          </a:prstGeom>
        </p:spPr>
        <p:txBody>
          <a:bodyPr wrap="square">
            <a:spAutoFit/>
          </a:bodyPr>
          <a:lstStyle/>
          <a:p>
            <a:pPr algn="ctr"/>
            <a:endParaRPr lang="ru-RU" sz="2000" dirty="0">
              <a:latin typeface="Arial" pitchFamily="34" charset="0"/>
              <a:cs typeface="Arial" pitchFamily="34" charset="0"/>
            </a:endParaRPr>
          </a:p>
        </p:txBody>
      </p:sp>
      <p:sp>
        <p:nvSpPr>
          <p:cNvPr id="12" name="Прямоугольник 11"/>
          <p:cNvSpPr/>
          <p:nvPr/>
        </p:nvSpPr>
        <p:spPr>
          <a:xfrm>
            <a:off x="4211959" y="3416034"/>
            <a:ext cx="4645085" cy="1015663"/>
          </a:xfrm>
          <a:prstGeom prst="rect">
            <a:avLst/>
          </a:prstGeom>
        </p:spPr>
        <p:txBody>
          <a:bodyPr wrap="square">
            <a:spAutoFit/>
          </a:bodyPr>
          <a:lstStyle/>
          <a:p>
            <a:pPr algn="ctr"/>
            <a:r>
              <a:rPr lang="ru-RU" sz="2000" dirty="0" smtClean="0">
                <a:latin typeface="Arial" pitchFamily="34" charset="0"/>
                <a:cs typeface="Arial" pitchFamily="34" charset="0"/>
              </a:rPr>
              <a:t>Горчакова Алла </a:t>
            </a:r>
            <a:r>
              <a:rPr lang="ru-RU" sz="2000" dirty="0" err="1" smtClean="0">
                <a:latin typeface="Arial" pitchFamily="34" charset="0"/>
                <a:cs typeface="Arial" pitchFamily="34" charset="0"/>
              </a:rPr>
              <a:t>Зигмантасовна</a:t>
            </a:r>
            <a:r>
              <a:rPr lang="ru-RU" sz="2000" dirty="0" smtClean="0">
                <a:latin typeface="Arial" pitchFamily="34" charset="0"/>
                <a:cs typeface="Arial" pitchFamily="34" charset="0"/>
              </a:rPr>
              <a:t>,</a:t>
            </a:r>
          </a:p>
          <a:p>
            <a:pPr algn="ctr"/>
            <a:r>
              <a:rPr lang="ru-RU" sz="2000" dirty="0" smtClean="0">
                <a:latin typeface="Arial" pitchFamily="34" charset="0"/>
                <a:cs typeface="Arial" pitchFamily="34" charset="0"/>
              </a:rPr>
              <a:t> заведующий ГБДОУ</a:t>
            </a:r>
            <a:endParaRPr lang="ru-RU" sz="2000" dirty="0">
              <a:latin typeface="Arial" pitchFamily="34" charset="0"/>
              <a:cs typeface="Arial" pitchFamily="34" charset="0"/>
            </a:endParaRPr>
          </a:p>
          <a:p>
            <a:pPr algn="ctr"/>
            <a:endParaRPr lang="ru-RU" sz="2000" dirty="0">
              <a:latin typeface="Arial" pitchFamily="34" charset="0"/>
              <a:cs typeface="Arial" pitchFamily="34" charset="0"/>
            </a:endParaRPr>
          </a:p>
        </p:txBody>
      </p:sp>
      <p:pic>
        <p:nvPicPr>
          <p:cNvPr id="13" name="Рисунок 12" descr="http://osobnyak-nsk.ru/novosti/images/dogovor-otvetstvennogo-hraneniya-tovara-obrazets_80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5546">
            <a:off x="6444208" y="4941168"/>
            <a:ext cx="2160240" cy="1409571"/>
          </a:xfrm>
          <a:prstGeom prst="rect">
            <a:avLst/>
          </a:prstGeom>
          <a:noFill/>
          <a:ln>
            <a:noFill/>
          </a:ln>
        </p:spPr>
      </p:pic>
    </p:spTree>
    <p:extLst>
      <p:ext uri="{BB962C8B-B14F-4D97-AF65-F5344CB8AC3E}">
        <p14:creationId xmlns:p14="http://schemas.microsoft.com/office/powerpoint/2010/main" val="143489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Выгнутая вверх стрелка 47"/>
          <p:cNvSpPr/>
          <p:nvPr/>
        </p:nvSpPr>
        <p:spPr>
          <a:xfrm rot="18307743">
            <a:off x="3922944" y="2939180"/>
            <a:ext cx="1019305" cy="645573"/>
          </a:xfrm>
          <a:prstGeom prst="curvedDownArrow">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3" name="Блок-схема: альтернативный процесс 52"/>
          <p:cNvSpPr/>
          <p:nvPr/>
        </p:nvSpPr>
        <p:spPr>
          <a:xfrm>
            <a:off x="3388875" y="5009220"/>
            <a:ext cx="2297942" cy="595644"/>
          </a:xfrm>
          <a:prstGeom prst="flowChartAlternateProcess">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Arial" panose="020B0604020202020204" pitchFamily="34" charset="0"/>
                <a:cs typeface="Arial" panose="020B0604020202020204" pitchFamily="34" charset="0"/>
              </a:rPr>
              <a:t>Планирование</a:t>
            </a:r>
          </a:p>
        </p:txBody>
      </p:sp>
      <p:sp>
        <p:nvSpPr>
          <p:cNvPr id="46" name="Выгнутая вверх стрелка 45"/>
          <p:cNvSpPr/>
          <p:nvPr/>
        </p:nvSpPr>
        <p:spPr>
          <a:xfrm rot="6155223">
            <a:off x="4540800" y="3979389"/>
            <a:ext cx="2724518" cy="630382"/>
          </a:xfrm>
          <a:prstGeom prst="curvedDownArrow">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55340"/>
            <a:ext cx="1333922" cy="991549"/>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369" y="-30063"/>
            <a:ext cx="1455631" cy="1093342"/>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sp>
        <p:nvSpPr>
          <p:cNvPr id="3" name="Прямоугольник 2"/>
          <p:cNvSpPr/>
          <p:nvPr/>
        </p:nvSpPr>
        <p:spPr>
          <a:xfrm>
            <a:off x="327269" y="5690353"/>
            <a:ext cx="8637219" cy="67692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ЭФФЕКТИВНЫЙ КОНТРАКТ</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cxnSp>
        <p:nvCxnSpPr>
          <p:cNvPr id="5" name="Соединительная линия уступом 4"/>
          <p:cNvCxnSpPr/>
          <p:nvPr/>
        </p:nvCxnSpPr>
        <p:spPr>
          <a:xfrm rot="5400000" flipH="1" flipV="1">
            <a:off x="1444660" y="4669611"/>
            <a:ext cx="1296144" cy="720080"/>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p:nvPr/>
        </p:nvCxnSpPr>
        <p:spPr>
          <a:xfrm rot="5400000" flipH="1" flipV="1">
            <a:off x="2164740" y="4040798"/>
            <a:ext cx="1296144" cy="720080"/>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rot="5400000" flipH="1" flipV="1">
            <a:off x="2884820" y="3393344"/>
            <a:ext cx="1296144" cy="720080"/>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p:nvPr/>
        </p:nvCxnSpPr>
        <p:spPr>
          <a:xfrm rot="5400000" flipH="1" flipV="1">
            <a:off x="3604900" y="2744654"/>
            <a:ext cx="1296144" cy="720080"/>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p:nvPr/>
        </p:nvCxnSpPr>
        <p:spPr>
          <a:xfrm rot="5400000" flipH="1" flipV="1">
            <a:off x="4312925" y="2077320"/>
            <a:ext cx="1320257" cy="720081"/>
          </a:xfrm>
          <a:prstGeom prst="bentConnector3">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4137" y="5123801"/>
            <a:ext cx="2352952" cy="523220"/>
          </a:xfrm>
          <a:prstGeom prst="rect">
            <a:avLst/>
          </a:prstGeom>
          <a:noFill/>
        </p:spPr>
        <p:txBody>
          <a:bodyPr wrap="none" rtlCol="0">
            <a:spAutoFit/>
          </a:bodyPr>
          <a:lstStyle/>
          <a:p>
            <a:r>
              <a:rPr lang="ru-RU" sz="2800" b="1" dirty="0" smtClean="0">
                <a:ln w="1905"/>
                <a:solidFill>
                  <a:srgbClr val="C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С</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отрудничество</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7" name="TextBox 26"/>
          <p:cNvSpPr txBox="1"/>
          <p:nvPr/>
        </p:nvSpPr>
        <p:spPr>
          <a:xfrm>
            <a:off x="1106719" y="3856942"/>
            <a:ext cx="1330621" cy="523220"/>
          </a:xfrm>
          <a:prstGeom prst="rect">
            <a:avLst/>
          </a:prstGeom>
          <a:noFill/>
        </p:spPr>
        <p:txBody>
          <a:bodyPr wrap="none" rtlCol="0">
            <a:spAutoFit/>
          </a:bodyPr>
          <a:lstStyle/>
          <a:p>
            <a:r>
              <a:rPr lang="ru-RU" sz="2800" b="1" dirty="0" smtClean="0">
                <a:ln w="1905"/>
                <a:solidFill>
                  <a:srgbClr val="C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У</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словия</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8" name="TextBox 27"/>
          <p:cNvSpPr txBox="1"/>
          <p:nvPr/>
        </p:nvSpPr>
        <p:spPr>
          <a:xfrm>
            <a:off x="1537549" y="3202833"/>
            <a:ext cx="2646494" cy="523220"/>
          </a:xfrm>
          <a:prstGeom prst="rect">
            <a:avLst/>
          </a:prstGeom>
          <a:noFill/>
        </p:spPr>
        <p:txBody>
          <a:bodyPr wrap="none" rtlCol="0">
            <a:spAutoFit/>
          </a:bodyPr>
          <a:lstStyle/>
          <a:p>
            <a:r>
              <a:rPr lang="ru-RU" sz="2800" b="1" dirty="0" smtClean="0">
                <a:ln w="1905"/>
                <a:solidFill>
                  <a:srgbClr val="C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П</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рофессионализм</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9" name="TextBox 28"/>
          <p:cNvSpPr txBox="1"/>
          <p:nvPr/>
        </p:nvSpPr>
        <p:spPr>
          <a:xfrm>
            <a:off x="2267744" y="2565070"/>
            <a:ext cx="1478097" cy="523220"/>
          </a:xfrm>
          <a:prstGeom prst="rect">
            <a:avLst/>
          </a:prstGeom>
          <a:noFill/>
        </p:spPr>
        <p:txBody>
          <a:bodyPr wrap="none" rtlCol="0">
            <a:spAutoFit/>
          </a:bodyPr>
          <a:lstStyle/>
          <a:p>
            <a:r>
              <a:rPr lang="ru-RU" sz="2800" b="1" dirty="0" smtClean="0">
                <a:ln w="1905"/>
                <a:solidFill>
                  <a:srgbClr val="C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Е</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динство</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30" name="TextBox 29"/>
          <p:cNvSpPr txBox="1"/>
          <p:nvPr/>
        </p:nvSpPr>
        <p:spPr>
          <a:xfrm>
            <a:off x="3172852" y="1889554"/>
            <a:ext cx="1912127" cy="523220"/>
          </a:xfrm>
          <a:prstGeom prst="rect">
            <a:avLst/>
          </a:prstGeom>
          <a:noFill/>
        </p:spPr>
        <p:txBody>
          <a:bodyPr wrap="none" rtlCol="0">
            <a:spAutoFit/>
          </a:bodyPr>
          <a:lstStyle/>
          <a:p>
            <a:r>
              <a:rPr lang="ru-RU" sz="2800" b="1" dirty="0" smtClean="0">
                <a:ln w="1905"/>
                <a:solidFill>
                  <a:srgbClr val="C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Н</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оваторство</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cxnSp>
        <p:nvCxnSpPr>
          <p:cNvPr id="32" name="Прямая соединительная линия 31"/>
          <p:cNvCxnSpPr/>
          <p:nvPr/>
        </p:nvCxnSpPr>
        <p:spPr>
          <a:xfrm flipV="1">
            <a:off x="5333092" y="1777232"/>
            <a:ext cx="823084" cy="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6156176" y="1777232"/>
            <a:ext cx="0" cy="391312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323474" y="1740000"/>
            <a:ext cx="1774460" cy="523220"/>
          </a:xfrm>
          <a:prstGeom prst="rect">
            <a:avLst/>
          </a:prstGeom>
          <a:noFill/>
        </p:spPr>
        <p:txBody>
          <a:bodyPr wrap="none" rtlCol="0">
            <a:spAutoFit/>
          </a:bodyPr>
          <a:lstStyle/>
          <a:p>
            <a:r>
              <a:rPr lang="ru-RU" sz="2800" b="1" dirty="0" smtClean="0">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У</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правление</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40" name="TextBox 39"/>
          <p:cNvSpPr txBox="1"/>
          <p:nvPr/>
        </p:nvSpPr>
        <p:spPr>
          <a:xfrm>
            <a:off x="6324777" y="2425077"/>
            <a:ext cx="2437911" cy="523220"/>
          </a:xfrm>
          <a:prstGeom prst="rect">
            <a:avLst/>
          </a:prstGeom>
          <a:noFill/>
        </p:spPr>
        <p:txBody>
          <a:bodyPr wrap="none" rtlCol="0">
            <a:spAutoFit/>
          </a:bodyPr>
          <a:lstStyle/>
          <a:p>
            <a:r>
              <a:rPr lang="ru-RU" sz="2800" b="1" dirty="0" smtClean="0">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С</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тимулирование</a:t>
            </a:r>
            <a:endParaRPr lang="ru-RU" sz="2000" dirty="0">
              <a:solidFill>
                <a:srgbClr val="7030A0"/>
              </a:solidFill>
              <a:latin typeface="Arial" panose="020B0604020202020204" pitchFamily="34" charset="0"/>
              <a:cs typeface="Arial" panose="020B0604020202020204" pitchFamily="34" charset="0"/>
            </a:endParaRPr>
          </a:p>
        </p:txBody>
      </p:sp>
      <p:sp>
        <p:nvSpPr>
          <p:cNvPr id="41" name="TextBox 40"/>
          <p:cNvSpPr txBox="1"/>
          <p:nvPr/>
        </p:nvSpPr>
        <p:spPr>
          <a:xfrm>
            <a:off x="6334470" y="3104694"/>
            <a:ext cx="1728358" cy="523220"/>
          </a:xfrm>
          <a:prstGeom prst="rect">
            <a:avLst/>
          </a:prstGeom>
          <a:noFill/>
        </p:spPr>
        <p:txBody>
          <a:bodyPr wrap="none" rtlCol="0">
            <a:spAutoFit/>
          </a:bodyPr>
          <a:lstStyle/>
          <a:p>
            <a:r>
              <a:rPr lang="ru-RU" sz="2800" b="1" dirty="0" smtClean="0">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П</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оощрение</a:t>
            </a:r>
            <a:endParaRPr lang="ru-RU" sz="2000" dirty="0">
              <a:solidFill>
                <a:srgbClr val="7030A0"/>
              </a:solidFill>
              <a:latin typeface="Arial" panose="020B0604020202020204" pitchFamily="34" charset="0"/>
              <a:cs typeface="Arial" panose="020B0604020202020204" pitchFamily="34" charset="0"/>
            </a:endParaRPr>
          </a:p>
        </p:txBody>
      </p:sp>
      <p:sp>
        <p:nvSpPr>
          <p:cNvPr id="42" name="TextBox 41"/>
          <p:cNvSpPr txBox="1"/>
          <p:nvPr/>
        </p:nvSpPr>
        <p:spPr>
          <a:xfrm>
            <a:off x="6334470" y="3721562"/>
            <a:ext cx="2558010" cy="523220"/>
          </a:xfrm>
          <a:prstGeom prst="rect">
            <a:avLst/>
          </a:prstGeom>
          <a:noFill/>
        </p:spPr>
        <p:txBody>
          <a:bodyPr wrap="square" rtlCol="0">
            <a:spAutoFit/>
          </a:bodyPr>
          <a:lstStyle/>
          <a:p>
            <a:r>
              <a:rPr lang="ru-RU" sz="2800" b="1" dirty="0" err="1" smtClean="0">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Е</a:t>
            </a:r>
            <a:r>
              <a:rPr lang="ru-RU" sz="2000" b="1" dirty="0" err="1"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диномышление</a:t>
            </a:r>
            <a:endParaRPr lang="ru-RU" sz="2000" dirty="0">
              <a:solidFill>
                <a:srgbClr val="7030A0"/>
              </a:solidFill>
              <a:latin typeface="Arial" panose="020B0604020202020204" pitchFamily="34" charset="0"/>
              <a:cs typeface="Arial" panose="020B0604020202020204" pitchFamily="34" charset="0"/>
            </a:endParaRPr>
          </a:p>
        </p:txBody>
      </p:sp>
      <p:sp>
        <p:nvSpPr>
          <p:cNvPr id="43" name="TextBox 42"/>
          <p:cNvSpPr txBox="1"/>
          <p:nvPr/>
        </p:nvSpPr>
        <p:spPr>
          <a:xfrm>
            <a:off x="6334470" y="4433572"/>
            <a:ext cx="2809530" cy="523220"/>
          </a:xfrm>
          <a:prstGeom prst="rect">
            <a:avLst/>
          </a:prstGeom>
          <a:noFill/>
        </p:spPr>
        <p:txBody>
          <a:bodyPr wrap="square" rtlCol="0">
            <a:spAutoFit/>
          </a:bodyPr>
          <a:lstStyle/>
          <a:p>
            <a:r>
              <a:rPr lang="ru-RU" sz="2800" b="1" dirty="0" smtClean="0">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Х</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орошие начинания</a:t>
            </a:r>
            <a:endParaRPr lang="ru-RU" sz="2000" dirty="0">
              <a:solidFill>
                <a:srgbClr val="7030A0"/>
              </a:solidFill>
              <a:latin typeface="Arial" panose="020B0604020202020204" pitchFamily="34" charset="0"/>
              <a:cs typeface="Arial" panose="020B0604020202020204" pitchFamily="34" charset="0"/>
            </a:endParaRPr>
          </a:p>
        </p:txBody>
      </p:sp>
      <p:sp>
        <p:nvSpPr>
          <p:cNvPr id="44" name="TextBox 43"/>
          <p:cNvSpPr txBox="1"/>
          <p:nvPr/>
        </p:nvSpPr>
        <p:spPr>
          <a:xfrm>
            <a:off x="6334470" y="5105907"/>
            <a:ext cx="1776029" cy="523220"/>
          </a:xfrm>
          <a:prstGeom prst="rect">
            <a:avLst/>
          </a:prstGeom>
          <a:noFill/>
        </p:spPr>
        <p:txBody>
          <a:bodyPr wrap="square" rtlCol="0">
            <a:spAutoFit/>
          </a:bodyPr>
          <a:lstStyle/>
          <a:p>
            <a:r>
              <a:rPr lang="ru-RU" sz="2800" b="1" dirty="0" smtClean="0">
                <a:ln w="1905"/>
                <a:solidFill>
                  <a:srgbClr val="FF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А</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ктивность</a:t>
            </a:r>
            <a:endParaRPr lang="ru-RU" sz="2000" dirty="0">
              <a:solidFill>
                <a:srgbClr val="7030A0"/>
              </a:solidFill>
              <a:latin typeface="Arial" panose="020B0604020202020204" pitchFamily="34" charset="0"/>
              <a:cs typeface="Arial" panose="020B0604020202020204" pitchFamily="34" charset="0"/>
            </a:endParaRPr>
          </a:p>
        </p:txBody>
      </p:sp>
      <p:sp>
        <p:nvSpPr>
          <p:cNvPr id="45" name="Прямоугольник 44"/>
          <p:cNvSpPr/>
          <p:nvPr/>
        </p:nvSpPr>
        <p:spPr>
          <a:xfrm>
            <a:off x="4718979" y="1339890"/>
            <a:ext cx="1790683" cy="523220"/>
          </a:xfrm>
          <a:prstGeom prst="rect">
            <a:avLst/>
          </a:prstGeom>
        </p:spPr>
        <p:txBody>
          <a:bodyPr wrap="none">
            <a:spAutoFit/>
          </a:bodyPr>
          <a:lstStyle/>
          <a:p>
            <a:pPr lvl="0" algn="ctr"/>
            <a:r>
              <a:rPr lang="ru-RU" sz="2800" b="1" dirty="0" smtClean="0">
                <a:ln w="11430"/>
                <a:solidFill>
                  <a:srgbClr val="C00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И</a:t>
            </a:r>
            <a:r>
              <a:rPr lang="ru-RU" sz="2000" b="1" dirty="0" smtClean="0">
                <a:ln w="11430"/>
                <a:solidFill>
                  <a:schemeClr val="accent4">
                    <a:lumMod val="75000"/>
                  </a:schemeClr>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нициатива</a:t>
            </a:r>
            <a:endParaRPr lang="ru-RU" sz="2000" b="1" dirty="0">
              <a:ln w="11430"/>
              <a:solidFill>
                <a:schemeClr val="accent4">
                  <a:lumMod val="75000"/>
                </a:schemeClr>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sp>
        <p:nvSpPr>
          <p:cNvPr id="51" name="Блок-схема: альтернативный процесс 50"/>
          <p:cNvSpPr/>
          <p:nvPr/>
        </p:nvSpPr>
        <p:spPr>
          <a:xfrm>
            <a:off x="4285601" y="3281434"/>
            <a:ext cx="1728192" cy="392312"/>
          </a:xfrm>
          <a:prstGeom prst="flowChartAlternateProcess">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Arial" panose="020B0604020202020204" pitchFamily="34" charset="0"/>
                <a:cs typeface="Arial" panose="020B0604020202020204" pitchFamily="34" charset="0"/>
              </a:rPr>
              <a:t>Анализ </a:t>
            </a:r>
            <a:endParaRPr lang="ru-RU" sz="1400" b="1" dirty="0">
              <a:solidFill>
                <a:schemeClr val="tx1"/>
              </a:solidFill>
              <a:latin typeface="Arial" panose="020B0604020202020204" pitchFamily="34" charset="0"/>
              <a:cs typeface="Arial" panose="020B0604020202020204" pitchFamily="34" charset="0"/>
            </a:endParaRPr>
          </a:p>
        </p:txBody>
      </p:sp>
      <p:sp>
        <p:nvSpPr>
          <p:cNvPr id="52" name="Блок-схема: альтернативный процесс 51"/>
          <p:cNvSpPr/>
          <p:nvPr/>
        </p:nvSpPr>
        <p:spPr>
          <a:xfrm>
            <a:off x="3757227" y="4481869"/>
            <a:ext cx="1728192" cy="392312"/>
          </a:xfrm>
          <a:prstGeom prst="flowChartAlternateProcess">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Arial" panose="020B0604020202020204" pitchFamily="34" charset="0"/>
                <a:cs typeface="Arial" panose="020B0604020202020204" pitchFamily="34" charset="0"/>
              </a:rPr>
              <a:t>Организация</a:t>
            </a:r>
            <a:endParaRPr lang="ru-RU" sz="1400" b="1" dirty="0">
              <a:solidFill>
                <a:schemeClr val="tx1"/>
              </a:solidFill>
              <a:latin typeface="Arial" panose="020B0604020202020204" pitchFamily="34" charset="0"/>
              <a:cs typeface="Arial" panose="020B0604020202020204" pitchFamily="34" charset="0"/>
            </a:endParaRPr>
          </a:p>
        </p:txBody>
      </p:sp>
      <p:sp>
        <p:nvSpPr>
          <p:cNvPr id="47" name="Выгнутая вверх стрелка 46"/>
          <p:cNvSpPr/>
          <p:nvPr/>
        </p:nvSpPr>
        <p:spPr>
          <a:xfrm rot="18306562">
            <a:off x="2839278" y="3975027"/>
            <a:ext cx="1045266" cy="746041"/>
          </a:xfrm>
          <a:prstGeom prst="curvedDownArrow">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4" name="Блок-схема: альтернативный процесс 53"/>
          <p:cNvSpPr/>
          <p:nvPr/>
        </p:nvSpPr>
        <p:spPr>
          <a:xfrm>
            <a:off x="3875337" y="3955736"/>
            <a:ext cx="1811479" cy="392312"/>
          </a:xfrm>
          <a:prstGeom prst="flowChartAlternateProcess">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Arial" panose="020B0604020202020204" pitchFamily="34" charset="0"/>
                <a:cs typeface="Arial" panose="020B0604020202020204" pitchFamily="34" charset="0"/>
              </a:rPr>
              <a:t>Контроль</a:t>
            </a:r>
            <a:endParaRPr lang="ru-RU" sz="1400" b="1" dirty="0">
              <a:solidFill>
                <a:schemeClr val="tx1"/>
              </a:solidFill>
              <a:latin typeface="Arial" panose="020B0604020202020204" pitchFamily="34" charset="0"/>
              <a:cs typeface="Arial" panose="020B0604020202020204" pitchFamily="34" charset="0"/>
            </a:endParaRPr>
          </a:p>
        </p:txBody>
      </p:sp>
      <p:sp>
        <p:nvSpPr>
          <p:cNvPr id="49" name="Выгнутая влево стрелка 48"/>
          <p:cNvSpPr/>
          <p:nvPr/>
        </p:nvSpPr>
        <p:spPr>
          <a:xfrm rot="11697616">
            <a:off x="5571133" y="3786036"/>
            <a:ext cx="602404" cy="1048592"/>
          </a:xfrm>
          <a:prstGeom prst="curvedRightArrow">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TextBox 25"/>
          <p:cNvSpPr txBox="1"/>
          <p:nvPr/>
        </p:nvSpPr>
        <p:spPr>
          <a:xfrm>
            <a:off x="607418" y="4477970"/>
            <a:ext cx="1732590" cy="523220"/>
          </a:xfrm>
          <a:prstGeom prst="rect">
            <a:avLst/>
          </a:prstGeom>
          <a:noFill/>
        </p:spPr>
        <p:txBody>
          <a:bodyPr wrap="none" rtlCol="0">
            <a:spAutoFit/>
          </a:bodyPr>
          <a:lstStyle/>
          <a:p>
            <a:r>
              <a:rPr lang="ru-RU" sz="2800" b="1" dirty="0" smtClean="0">
                <a:ln w="1905"/>
                <a:solidFill>
                  <a:srgbClr val="C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Т</a:t>
            </a:r>
            <a:r>
              <a:rPr lang="ru-RU" sz="2000" b="1" dirty="0" smtClean="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ворчество</a:t>
            </a:r>
            <a:endParaRPr lang="ru-RU" sz="2000" b="1" dirty="0">
              <a:ln w="1905"/>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35" name="Блок-схема: альтернативный процесс 34"/>
          <p:cNvSpPr/>
          <p:nvPr/>
        </p:nvSpPr>
        <p:spPr>
          <a:xfrm>
            <a:off x="4572000" y="2575182"/>
            <a:ext cx="1584176" cy="379886"/>
          </a:xfrm>
          <a:prstGeom prst="flowChartAlternateProcess">
            <a:avLst/>
          </a:prstGeom>
          <a:gradFill flip="none" rotWithShape="1">
            <a:gsLst>
              <a:gs pos="0">
                <a:schemeClr val="accent1">
                  <a:tint val="100000"/>
                  <a:shade val="100000"/>
                  <a:satMod val="100000"/>
                  <a:tint val="66000"/>
                  <a:satMod val="160000"/>
                </a:schemeClr>
              </a:gs>
              <a:gs pos="50000">
                <a:schemeClr val="accent1">
                  <a:tint val="100000"/>
                  <a:shade val="100000"/>
                  <a:satMod val="100000"/>
                  <a:tint val="44500"/>
                  <a:satMod val="160000"/>
                </a:schemeClr>
              </a:gs>
              <a:gs pos="100000">
                <a:schemeClr val="accent1">
                  <a:tint val="100000"/>
                  <a:shade val="100000"/>
                  <a:satMod val="10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Arial" panose="020B0604020202020204" pitchFamily="34" charset="0"/>
                <a:cs typeface="Arial" panose="020B0604020202020204" pitchFamily="34" charset="0"/>
              </a:rPr>
              <a:t>Регулирование </a:t>
            </a:r>
            <a:endParaRPr lang="ru-RU" sz="14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1537550" y="260648"/>
            <a:ext cx="6075926" cy="923330"/>
          </a:xfrm>
          <a:prstGeom prst="rect">
            <a:avLst/>
          </a:prstGeom>
          <a:noFill/>
        </p:spPr>
        <p:txBody>
          <a:bodyPr wrap="square" rtlCol="0">
            <a:spAutoFit/>
          </a:bodyPr>
          <a:lstStyle/>
          <a:p>
            <a:pPr algn="r"/>
            <a:r>
              <a:rPr lang="ru-RU" b="1" dirty="0" smtClean="0">
                <a:latin typeface="Arial" panose="020B0604020202020204" pitchFamily="34" charset="0"/>
                <a:cs typeface="Arial" panose="020B0604020202020204" pitchFamily="34" charset="0"/>
              </a:rPr>
              <a:t>«Качество </a:t>
            </a:r>
            <a:r>
              <a:rPr lang="ru-RU" b="1" dirty="0">
                <a:latin typeface="Arial" panose="020B0604020202020204" pitchFamily="34" charset="0"/>
                <a:cs typeface="Arial" panose="020B0604020202020204" pitchFamily="34" charset="0"/>
              </a:rPr>
              <a:t>системы образования не может быть выше качества  работающих в ней </a:t>
            </a:r>
            <a:r>
              <a:rPr lang="ru-RU" b="1" dirty="0" smtClean="0">
                <a:latin typeface="Arial" panose="020B0604020202020204" pitchFamily="34" charset="0"/>
                <a:cs typeface="Arial" panose="020B0604020202020204" pitchFamily="34" charset="0"/>
              </a:rPr>
              <a:t>педагогов»                                                                     профессор Майкл </a:t>
            </a:r>
            <a:r>
              <a:rPr lang="ru-RU" b="1" dirty="0" err="1" smtClean="0">
                <a:latin typeface="Arial" panose="020B0604020202020204" pitchFamily="34" charset="0"/>
                <a:cs typeface="Arial" panose="020B0604020202020204" pitchFamily="34" charset="0"/>
              </a:rPr>
              <a:t>Барбера</a:t>
            </a:r>
            <a:endParaRPr lang="ru-RU"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55340"/>
            <a:ext cx="1333922" cy="991549"/>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9" y="-30063"/>
            <a:ext cx="1455631" cy="1093342"/>
          </a:xfrm>
          <a:prstGeom prst="rect">
            <a:avLst/>
          </a:prstGeom>
        </p:spPr>
      </p:pic>
      <p:sp>
        <p:nvSpPr>
          <p:cNvPr id="7" name="Скругленный прямоугольник 4"/>
          <p:cNvSpPr/>
          <p:nvPr/>
        </p:nvSpPr>
        <p:spPr>
          <a:xfrm>
            <a:off x="556512" y="3255854"/>
            <a:ext cx="8030976"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25" tIns="0" rIns="228625" bIns="0" numCol="1" spcCol="1270" anchor="ctr" anchorCtr="0">
            <a:noAutofit/>
          </a:bodyPr>
          <a:lstStyle/>
          <a:p>
            <a:pPr defTabSz="577850">
              <a:lnSpc>
                <a:spcPct val="90000"/>
              </a:lnSpc>
              <a:spcBef>
                <a:spcPct val="0"/>
              </a:spcBef>
              <a:spcAft>
                <a:spcPct val="35000"/>
              </a:spcAft>
            </a:pPr>
            <a:endParaRPr lang="ru-RU" sz="1300">
              <a:solidFill>
                <a:prstClr val="white"/>
              </a:solidFill>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28" y="1220390"/>
            <a:ext cx="8119944" cy="5191287"/>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sp>
        <p:nvSpPr>
          <p:cNvPr id="3" name="TextBox 2"/>
          <p:cNvSpPr txBox="1"/>
          <p:nvPr/>
        </p:nvSpPr>
        <p:spPr>
          <a:xfrm>
            <a:off x="2483768" y="516608"/>
            <a:ext cx="4320480" cy="400110"/>
          </a:xfrm>
          <a:prstGeom prst="rect">
            <a:avLst/>
          </a:prstGeom>
          <a:noFill/>
        </p:spPr>
        <p:txBody>
          <a:bodyPr wrap="square" rtlCol="0">
            <a:spAutoFit/>
          </a:bodyPr>
          <a:lstStyle/>
          <a:p>
            <a:pPr algn="ctr"/>
            <a:r>
              <a:rPr lang="ru-RU" b="1" dirty="0" smtClean="0">
                <a:solidFill>
                  <a:schemeClr val="accent4">
                    <a:lumMod val="75000"/>
                  </a:schemeClr>
                </a:solidFill>
                <a:latin typeface="Arial" panose="020B0604020202020204" pitchFamily="34" charset="0"/>
                <a:cs typeface="Arial" panose="020B0604020202020204" pitchFamily="34" charset="0"/>
              </a:rPr>
              <a:t>ЗНАЙ, </a:t>
            </a:r>
            <a:r>
              <a:rPr lang="ru-RU" sz="2000" b="1" dirty="0" smtClean="0">
                <a:solidFill>
                  <a:schemeClr val="accent4">
                    <a:lumMod val="75000"/>
                  </a:schemeClr>
                </a:solidFill>
                <a:latin typeface="Arial" panose="020B0604020202020204" pitchFamily="34" charset="0"/>
                <a:cs typeface="Arial" panose="020B0604020202020204" pitchFamily="34" charset="0"/>
              </a:rPr>
              <a:t>ПРИМЕНЯЙ</a:t>
            </a:r>
            <a:r>
              <a:rPr lang="ru-RU" b="1" dirty="0" smtClean="0">
                <a:solidFill>
                  <a:schemeClr val="accent4">
                    <a:lumMod val="75000"/>
                  </a:schemeClr>
                </a:solidFill>
                <a:latin typeface="Arial" panose="020B0604020202020204" pitchFamily="34" charset="0"/>
                <a:cs typeface="Arial" panose="020B0604020202020204" pitchFamily="34" charset="0"/>
              </a:rPr>
              <a:t>, СОБЛЮДАЙ</a:t>
            </a:r>
            <a:endParaRPr lang="ru-RU" b="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7673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sp>
        <p:nvSpPr>
          <p:cNvPr id="4" name="TextBox 3"/>
          <p:cNvSpPr txBox="1"/>
          <p:nvPr/>
        </p:nvSpPr>
        <p:spPr>
          <a:xfrm>
            <a:off x="1585442" y="188640"/>
            <a:ext cx="5938885" cy="1154162"/>
          </a:xfrm>
          <a:prstGeom prst="rect">
            <a:avLst/>
          </a:prstGeom>
          <a:noFill/>
        </p:spPr>
        <p:txBody>
          <a:bodyPr wrap="square" rtlCol="0">
            <a:spAutoFit/>
          </a:bodyPr>
          <a:lstStyle/>
          <a:p>
            <a:pPr algn="just">
              <a:lnSpc>
                <a:spcPct val="115000"/>
              </a:lnSpc>
              <a:spcAft>
                <a:spcPts val="1000"/>
              </a:spcAft>
            </a:pPr>
            <a:r>
              <a:rPr lang="ru-RU" sz="2000" b="1" dirty="0" smtClean="0">
                <a:solidFill>
                  <a:prstClr val="black"/>
                </a:solidFill>
                <a:latin typeface="Calibri"/>
                <a:ea typeface="Calibri"/>
                <a:cs typeface="Times New Roman"/>
              </a:rPr>
              <a:t>Президент В.В. Путин заявил, что увеличение оплаты труда специалиста должно быть увязано с  качеством его работы</a:t>
            </a:r>
            <a:endParaRPr lang="ru-RU" sz="2000" b="1" dirty="0">
              <a:solidFill>
                <a:prstClr val="black"/>
              </a:solidFill>
              <a:latin typeface="Calibri"/>
              <a:ea typeface="Calibri"/>
              <a:cs typeface="Times New Roman"/>
            </a:endParaRPr>
          </a:p>
        </p:txBody>
      </p:sp>
      <p:sp>
        <p:nvSpPr>
          <p:cNvPr id="5" name="TextBox 4"/>
          <p:cNvSpPr txBox="1"/>
          <p:nvPr/>
        </p:nvSpPr>
        <p:spPr>
          <a:xfrm>
            <a:off x="251520" y="1447285"/>
            <a:ext cx="8784976" cy="4708981"/>
          </a:xfrm>
          <a:prstGeom prst="rect">
            <a:avLst/>
          </a:prstGeom>
          <a:noFill/>
        </p:spPr>
        <p:txBody>
          <a:bodyPr wrap="square" rtlCol="0">
            <a:spAutoFit/>
          </a:bodyPr>
          <a:lstStyle/>
          <a:p>
            <a:pPr algn="just"/>
            <a:r>
              <a:rPr lang="ru-RU" sz="2000" dirty="0" smtClean="0">
                <a:solidFill>
                  <a:srgbClr val="444444"/>
                </a:solidFill>
                <a:latin typeface="Open Sans"/>
              </a:rPr>
              <a:t>	«</a:t>
            </a:r>
            <a:r>
              <a:rPr lang="ru-RU" sz="2000" dirty="0">
                <a:solidFill>
                  <a:srgbClr val="444444"/>
                </a:solidFill>
                <a:latin typeface="Open Sans"/>
              </a:rPr>
              <a:t>Для этого необходим переход на механизм так называемого эффективного контракта. Это означает, что зарплата специалиста будет зависеть не только от пребывания на рабочем месте, даже не столько от пребывания на рабочем месте, а от эффективности его работы</a:t>
            </a:r>
            <a:r>
              <a:rPr lang="ru-RU" sz="2000" dirty="0" smtClean="0">
                <a:solidFill>
                  <a:srgbClr val="444444"/>
                </a:solidFill>
                <a:latin typeface="Open Sans"/>
              </a:rPr>
              <a:t>»</a:t>
            </a:r>
          </a:p>
          <a:p>
            <a:pPr algn="just"/>
            <a:endParaRPr lang="ru-RU" sz="2000" dirty="0" smtClean="0">
              <a:solidFill>
                <a:srgbClr val="444444"/>
              </a:solidFill>
              <a:latin typeface="Open Sans"/>
            </a:endParaRPr>
          </a:p>
          <a:p>
            <a:pPr algn="just"/>
            <a:r>
              <a:rPr lang="ru-RU" sz="2000" dirty="0" smtClean="0">
                <a:solidFill>
                  <a:srgbClr val="444444"/>
                </a:solidFill>
                <a:latin typeface="Open Sans"/>
              </a:rPr>
              <a:t> 	…</a:t>
            </a:r>
            <a:r>
              <a:rPr lang="ru-RU" sz="2000" dirty="0">
                <a:solidFill>
                  <a:srgbClr val="444444"/>
                </a:solidFill>
                <a:latin typeface="Open Sans"/>
              </a:rPr>
              <a:t>недопустимость ситуации, когда за счет государственных бюджетных средств оплачиваются низкокачественные услуги. </a:t>
            </a:r>
            <a:endParaRPr lang="ru-RU" sz="2000" dirty="0" smtClean="0">
              <a:solidFill>
                <a:srgbClr val="444444"/>
              </a:solidFill>
              <a:latin typeface="Open Sans"/>
            </a:endParaRPr>
          </a:p>
          <a:p>
            <a:pPr algn="just"/>
            <a:endParaRPr lang="ru-RU" sz="2000" dirty="0" smtClean="0">
              <a:solidFill>
                <a:srgbClr val="444444"/>
              </a:solidFill>
              <a:latin typeface="Open Sans"/>
            </a:endParaRPr>
          </a:p>
          <a:p>
            <a:pPr algn="just"/>
            <a:r>
              <a:rPr lang="ru-RU" sz="2000" dirty="0">
                <a:solidFill>
                  <a:srgbClr val="444444"/>
                </a:solidFill>
                <a:latin typeface="Open Sans"/>
              </a:rPr>
              <a:t>	</a:t>
            </a:r>
            <a:r>
              <a:rPr lang="ru-RU" sz="2000" dirty="0" smtClean="0">
                <a:solidFill>
                  <a:srgbClr val="444444"/>
                </a:solidFill>
                <a:latin typeface="Open Sans"/>
              </a:rPr>
              <a:t>…</a:t>
            </a:r>
            <a:r>
              <a:rPr lang="ru-RU" sz="2000" dirty="0">
                <a:solidFill>
                  <a:srgbClr val="444444"/>
                </a:solidFill>
                <a:latin typeface="Open Sans"/>
              </a:rPr>
              <a:t>оплату труда бюджетников соотносить с конкретными условиями регионального рынка труда, при этом механическое повышение зарплаты всем и каждому неэффективно: «Необходимо гораздо полнее учитывать в зарплате квалификацию и профессиональные достижения работника». В частности, это означает, что рост базового уровня оплаты должен сочетаться с еще более быстрым увеличением фонда стимулирующих надбавок и доплат. </a:t>
            </a:r>
            <a:endParaRPr lang="ru-RU" sz="2000" dirty="0">
              <a:solidFill>
                <a:prstClr val="black"/>
              </a:solidFill>
              <a:latin typeface="Arial" pitchFamily="34" charset="0"/>
              <a:cs typeface="Arial" pitchFamily="34" charset="0"/>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9" y="0"/>
            <a:ext cx="1455631" cy="1093342"/>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42" y="263128"/>
            <a:ext cx="1371600" cy="92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046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1333922" cy="991549"/>
          </a:xfrm>
          <a:prstGeom prst="rect">
            <a:avLst/>
          </a:prstGeom>
        </p:spPr>
      </p:pic>
      <p:sp>
        <p:nvSpPr>
          <p:cNvPr id="5" name="TextBox 4"/>
          <p:cNvSpPr txBox="1"/>
          <p:nvPr/>
        </p:nvSpPr>
        <p:spPr>
          <a:xfrm>
            <a:off x="0" y="1447285"/>
            <a:ext cx="9036496" cy="5324535"/>
          </a:xfrm>
          <a:prstGeom prst="rect">
            <a:avLst/>
          </a:prstGeom>
          <a:noFill/>
        </p:spPr>
        <p:txBody>
          <a:bodyPr wrap="square" rtlCol="0">
            <a:spAutoFit/>
          </a:bodyPr>
          <a:lstStyle/>
          <a:p>
            <a:pPr algn="ctr"/>
            <a:r>
              <a:rPr lang="ru-RU" sz="1600" b="1" dirty="0" smtClean="0">
                <a:solidFill>
                  <a:srgbClr val="000000"/>
                </a:solidFill>
                <a:latin typeface="Arial" panose="020B0604020202020204" pitchFamily="34" charset="0"/>
                <a:ea typeface="Times New Roman"/>
                <a:cs typeface="Arial" panose="020B0604020202020204" pitchFamily="34" charset="0"/>
              </a:rPr>
              <a:t>НА ФЕДЕРАЛЬНОМ УРОВНЕ</a:t>
            </a:r>
            <a:endParaRPr lang="ru-RU" sz="1600" b="1" dirty="0">
              <a:solidFill>
                <a:srgbClr val="000000"/>
              </a:solidFill>
              <a:latin typeface="Arial" panose="020B0604020202020204" pitchFamily="34" charset="0"/>
              <a:ea typeface="Times New Roman"/>
              <a:cs typeface="Arial" panose="020B0604020202020204" pitchFamily="34" charset="0"/>
            </a:endParaRPr>
          </a:p>
          <a:p>
            <a:pPr marL="342900" indent="-342900" algn="just">
              <a:buFont typeface="Wingdings" panose="05000000000000000000" pitchFamily="2" charset="2"/>
              <a:buChar char="Ø"/>
            </a:pPr>
            <a:r>
              <a:rPr lang="ru-RU" dirty="0" smtClean="0">
                <a:solidFill>
                  <a:srgbClr val="000000"/>
                </a:solidFill>
                <a:latin typeface="Arial" panose="020B0604020202020204" pitchFamily="34" charset="0"/>
                <a:ea typeface="Times New Roman"/>
                <a:cs typeface="Arial" panose="020B0604020202020204" pitchFamily="34" charset="0"/>
              </a:rPr>
              <a:t>Указ Президента Российской Федерации от </a:t>
            </a:r>
            <a:r>
              <a:rPr lang="ru-RU" b="1" dirty="0" smtClean="0">
                <a:solidFill>
                  <a:srgbClr val="000000"/>
                </a:solidFill>
                <a:latin typeface="Arial" panose="020B0604020202020204" pitchFamily="34" charset="0"/>
                <a:ea typeface="Times New Roman"/>
                <a:cs typeface="Arial" panose="020B0604020202020204" pitchFamily="34" charset="0"/>
              </a:rPr>
              <a:t>07.05.2012 № 597</a:t>
            </a:r>
            <a:r>
              <a:rPr lang="ru-RU" dirty="0" smtClean="0">
                <a:solidFill>
                  <a:srgbClr val="000000"/>
                </a:solidFill>
                <a:latin typeface="Arial" panose="020B0604020202020204" pitchFamily="34" charset="0"/>
                <a:ea typeface="Times New Roman"/>
                <a:cs typeface="Arial" panose="020B0604020202020204" pitchFamily="34" charset="0"/>
              </a:rPr>
              <a:t> «О мероприятиях по реализации государственной социальной политики»;</a:t>
            </a:r>
          </a:p>
          <a:p>
            <a:pPr marL="342900" indent="-342900" algn="just">
              <a:buFont typeface="Wingdings" panose="05000000000000000000" pitchFamily="2" charset="2"/>
              <a:buChar char="Ø"/>
            </a:pPr>
            <a:r>
              <a:rPr lang="ru-RU" dirty="0" smtClean="0">
                <a:solidFill>
                  <a:prstClr val="black"/>
                </a:solidFill>
                <a:latin typeface="Arial" pitchFamily="34" charset="0"/>
                <a:cs typeface="Arial" pitchFamily="34" charset="0"/>
              </a:rPr>
              <a:t>Распоряжение </a:t>
            </a:r>
            <a:r>
              <a:rPr lang="ru-RU" dirty="0">
                <a:solidFill>
                  <a:prstClr val="black"/>
                </a:solidFill>
                <a:latin typeface="Arial" pitchFamily="34" charset="0"/>
                <a:cs typeface="Arial" pitchFamily="34" charset="0"/>
              </a:rPr>
              <a:t>Правительства РФ </a:t>
            </a:r>
            <a:r>
              <a:rPr lang="ru-RU" b="1" dirty="0">
                <a:solidFill>
                  <a:prstClr val="black"/>
                </a:solidFill>
                <a:latin typeface="Arial" pitchFamily="34" charset="0"/>
                <a:cs typeface="Arial" pitchFamily="34" charset="0"/>
              </a:rPr>
              <a:t>от 26.11.2012 № 2190-р</a:t>
            </a:r>
            <a:r>
              <a:rPr lang="ru-RU" dirty="0">
                <a:solidFill>
                  <a:prstClr val="black"/>
                </a:solidFill>
                <a:latin typeface="Arial" pitchFamily="34" charset="0"/>
                <a:cs typeface="Arial" pitchFamily="34" charset="0"/>
              </a:rPr>
              <a:t> «Об утверждении Программы поэтапного совершенствования системы оплаты труда в государственных (муниципальных) учреждениях на 2012 - 2018 годы</a:t>
            </a:r>
            <a:r>
              <a:rPr lang="ru-RU" dirty="0" smtClean="0">
                <a:solidFill>
                  <a:prstClr val="black"/>
                </a:solidFill>
                <a:latin typeface="Arial" pitchFamily="34" charset="0"/>
                <a:cs typeface="Arial" pitchFamily="34" charset="0"/>
              </a:rPr>
              <a:t>»;</a:t>
            </a:r>
          </a:p>
          <a:p>
            <a:pPr marL="342900" indent="-342900" algn="just">
              <a:buFont typeface="Wingdings" panose="05000000000000000000" pitchFamily="2" charset="2"/>
              <a:buChar char="Ø"/>
            </a:pPr>
            <a:r>
              <a:rPr lang="ru-RU" dirty="0" smtClean="0">
                <a:solidFill>
                  <a:prstClr val="black"/>
                </a:solidFill>
                <a:latin typeface="Arial" pitchFamily="34" charset="0"/>
                <a:cs typeface="Arial" pitchFamily="34" charset="0"/>
              </a:rPr>
              <a:t>Распоряжение </a:t>
            </a:r>
            <a:r>
              <a:rPr lang="ru-RU" dirty="0">
                <a:solidFill>
                  <a:prstClr val="black"/>
                </a:solidFill>
                <a:latin typeface="Arial" pitchFamily="34" charset="0"/>
                <a:cs typeface="Arial" pitchFamily="34" charset="0"/>
              </a:rPr>
              <a:t>Правительства РФ </a:t>
            </a:r>
            <a:r>
              <a:rPr lang="ru-RU" b="1" dirty="0">
                <a:solidFill>
                  <a:prstClr val="black"/>
                </a:solidFill>
                <a:latin typeface="Arial" pitchFamily="34" charset="0"/>
                <a:cs typeface="Arial" pitchFamily="34" charset="0"/>
              </a:rPr>
              <a:t>от 30 апреля 2014 г. № 722-р</a:t>
            </a:r>
            <a:r>
              <a:rPr lang="ru-RU" dirty="0">
                <a:solidFill>
                  <a:prstClr val="black"/>
                </a:solidFill>
                <a:latin typeface="Arial" pitchFamily="34" charset="0"/>
                <a:cs typeface="Arial" pitchFamily="34" charset="0"/>
              </a:rPr>
              <a:t>  «О плане мероприятий ("дорожную карту") "Изменения в отраслях социальной сферы, направленные на повышение эффективности образования и </a:t>
            </a:r>
            <a:r>
              <a:rPr lang="ru-RU" dirty="0" smtClean="0">
                <a:solidFill>
                  <a:prstClr val="black"/>
                </a:solidFill>
                <a:latin typeface="Arial" pitchFamily="34" charset="0"/>
                <a:cs typeface="Arial" pitchFamily="34" charset="0"/>
              </a:rPr>
              <a:t>науки»</a:t>
            </a:r>
          </a:p>
          <a:p>
            <a:pPr marL="342900" indent="-342900" algn="just">
              <a:buFont typeface="Wingdings" panose="05000000000000000000" pitchFamily="2" charset="2"/>
              <a:buChar char="Ø"/>
            </a:pPr>
            <a:r>
              <a:rPr lang="ru-RU" dirty="0" smtClean="0">
                <a:solidFill>
                  <a:prstClr val="black"/>
                </a:solidFill>
                <a:latin typeface="Arial" pitchFamily="34" charset="0"/>
                <a:cs typeface="Arial" pitchFamily="34" charset="0"/>
              </a:rPr>
              <a:t>Приказ </a:t>
            </a:r>
            <a:r>
              <a:rPr lang="ru-RU" dirty="0">
                <a:solidFill>
                  <a:prstClr val="black"/>
                </a:solidFill>
                <a:latin typeface="Arial" pitchFamily="34" charset="0"/>
                <a:cs typeface="Arial" pitchFamily="34" charset="0"/>
              </a:rPr>
              <a:t>Минтруда России </a:t>
            </a:r>
            <a:r>
              <a:rPr lang="ru-RU" b="1" dirty="0">
                <a:solidFill>
                  <a:prstClr val="black"/>
                </a:solidFill>
                <a:latin typeface="Arial" pitchFamily="34" charset="0"/>
                <a:cs typeface="Arial" pitchFamily="34" charset="0"/>
              </a:rPr>
              <a:t>от 18.10.2013 № 544н </a:t>
            </a:r>
            <a:r>
              <a:rPr lang="ru-RU" dirty="0">
                <a:solidFill>
                  <a:prstClr val="black"/>
                </a:solidFill>
                <a:latin typeface="Arial" pitchFamily="34" charset="0"/>
                <a:cs typeface="Arial" pitchFamily="34" charset="0"/>
              </a:rPr>
              <a:t>«Об утверждении профессионального стандарта «Педагог (педагогическая деятельность в сфере дошкольного, начального общего, основного общего, среднего общего образования) (воспитатель, учитель</a:t>
            </a:r>
            <a:r>
              <a:rPr lang="ru-RU" dirty="0" smtClean="0">
                <a:solidFill>
                  <a:prstClr val="black"/>
                </a:solidFill>
                <a:latin typeface="Arial" pitchFamily="34" charset="0"/>
                <a:cs typeface="Arial" pitchFamily="34" charset="0"/>
              </a:rPr>
              <a:t>)» ( </a:t>
            </a:r>
            <a:r>
              <a:rPr lang="ru-RU" dirty="0">
                <a:solidFill>
                  <a:prstClr val="black"/>
                </a:solidFill>
                <a:latin typeface="Arial" pitchFamily="34" charset="0"/>
                <a:cs typeface="Arial" pitchFamily="34" charset="0"/>
              </a:rPr>
              <a:t>с измен. от </a:t>
            </a:r>
            <a:r>
              <a:rPr lang="ru-RU" dirty="0" smtClean="0">
                <a:solidFill>
                  <a:prstClr val="black"/>
                </a:solidFill>
                <a:latin typeface="Arial" pitchFamily="34" charset="0"/>
                <a:cs typeface="Arial" pitchFamily="34" charset="0"/>
              </a:rPr>
              <a:t>25.12.2014 </a:t>
            </a:r>
            <a:r>
              <a:rPr lang="ru-RU" dirty="0">
                <a:solidFill>
                  <a:prstClr val="black"/>
                </a:solidFill>
                <a:latin typeface="Arial" pitchFamily="34" charset="0"/>
                <a:cs typeface="Arial" pitchFamily="34" charset="0"/>
              </a:rPr>
              <a:t>г.) применяется с 1 января 2017 </a:t>
            </a:r>
            <a:r>
              <a:rPr lang="ru-RU" dirty="0" smtClean="0">
                <a:solidFill>
                  <a:prstClr val="black"/>
                </a:solidFill>
                <a:latin typeface="Arial" pitchFamily="34" charset="0"/>
                <a:cs typeface="Arial" pitchFamily="34" charset="0"/>
              </a:rPr>
              <a:t>года;</a:t>
            </a:r>
          </a:p>
          <a:p>
            <a:pPr marL="342900" indent="-342900" algn="just">
              <a:buFont typeface="Wingdings" panose="05000000000000000000" pitchFamily="2" charset="2"/>
              <a:buChar char="Ø"/>
            </a:pPr>
            <a:r>
              <a:rPr lang="ru-RU" dirty="0">
                <a:solidFill>
                  <a:prstClr val="black"/>
                </a:solidFill>
                <a:latin typeface="Arial" pitchFamily="34" charset="0"/>
                <a:cs typeface="Arial" pitchFamily="34" charset="0"/>
              </a:rPr>
              <a:t>«Единые рекомендации по установлению на федеральном, региональном и местном уровнях систем оплаты труда работников государственных и муниципальных учреждений </a:t>
            </a:r>
            <a:r>
              <a:rPr lang="ru-RU" b="1" dirty="0">
                <a:solidFill>
                  <a:prstClr val="black"/>
                </a:solidFill>
                <a:latin typeface="Arial" pitchFamily="34" charset="0"/>
                <a:cs typeface="Arial" pitchFamily="34" charset="0"/>
              </a:rPr>
              <a:t>на 2016 год</a:t>
            </a:r>
            <a:r>
              <a:rPr lang="ru-RU" dirty="0">
                <a:solidFill>
                  <a:prstClr val="black"/>
                </a:solidFill>
                <a:latin typeface="Arial" pitchFamily="34" charset="0"/>
                <a:cs typeface="Arial" pitchFamily="34" charset="0"/>
              </a:rPr>
              <a:t>» (утв. решением Российской трехсторонней комиссии по регулированию социально-трудовых отношений </a:t>
            </a:r>
            <a:r>
              <a:rPr lang="ru-RU" b="1" dirty="0">
                <a:solidFill>
                  <a:prstClr val="black"/>
                </a:solidFill>
                <a:latin typeface="Arial" pitchFamily="34" charset="0"/>
                <a:cs typeface="Arial" pitchFamily="34" charset="0"/>
              </a:rPr>
              <a:t>от 25 декабря 2015 г., протокол N 12)</a:t>
            </a: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369" y="0"/>
            <a:ext cx="1455631" cy="1093342"/>
          </a:xfrm>
          <a:prstGeom prst="rect">
            <a:avLst/>
          </a:prstGeom>
        </p:spPr>
      </p:pic>
      <p:sp>
        <p:nvSpPr>
          <p:cNvPr id="9" name="TextBox 8"/>
          <p:cNvSpPr txBox="1"/>
          <p:nvPr/>
        </p:nvSpPr>
        <p:spPr>
          <a:xfrm>
            <a:off x="1602557" y="48342"/>
            <a:ext cx="5938885" cy="1272143"/>
          </a:xfrm>
          <a:prstGeom prst="rect">
            <a:avLst/>
          </a:prstGeom>
          <a:noFill/>
        </p:spPr>
        <p:txBody>
          <a:bodyPr wrap="square" rtlCol="0">
            <a:spAutoFit/>
          </a:bodyPr>
          <a:lstStyle/>
          <a:p>
            <a:pPr algn="ctr">
              <a:spcAft>
                <a:spcPts val="1000"/>
              </a:spcAft>
            </a:pPr>
            <a:r>
              <a:rPr lang="ru-RU" sz="2000" b="1" dirty="0" smtClean="0">
                <a:solidFill>
                  <a:prstClr val="black"/>
                </a:solidFill>
                <a:latin typeface="Calibri"/>
                <a:ea typeface="Calibri"/>
                <a:cs typeface="Times New Roman"/>
              </a:rPr>
              <a:t>Правовая основа введения </a:t>
            </a:r>
          </a:p>
          <a:p>
            <a:pPr algn="ctr">
              <a:spcAft>
                <a:spcPts val="1000"/>
              </a:spcAft>
            </a:pPr>
            <a:r>
              <a:rPr lang="ru-RU" sz="2000" b="1" dirty="0" smtClean="0">
                <a:solidFill>
                  <a:prstClr val="black"/>
                </a:solidFill>
                <a:latin typeface="Calibri"/>
                <a:ea typeface="Calibri"/>
                <a:cs typeface="Times New Roman"/>
              </a:rPr>
              <a:t>«эффективного контракта»  </a:t>
            </a:r>
          </a:p>
          <a:p>
            <a:pPr algn="ctr">
              <a:spcAft>
                <a:spcPts val="1000"/>
              </a:spcAft>
            </a:pPr>
            <a:r>
              <a:rPr lang="ru-RU" sz="2000" b="1" dirty="0" smtClean="0">
                <a:solidFill>
                  <a:prstClr val="black"/>
                </a:solidFill>
                <a:latin typeface="Calibri"/>
                <a:ea typeface="Calibri"/>
                <a:cs typeface="Times New Roman"/>
              </a:rPr>
              <a:t>в государственных и муниципальных учреждениях</a:t>
            </a:r>
            <a:endParaRPr lang="ru-RU" sz="2000" b="1" dirty="0">
              <a:solidFill>
                <a:prstClr val="black"/>
              </a:solidFill>
              <a:latin typeface="Calibri"/>
              <a:ea typeface="Calibri"/>
              <a:cs typeface="Times New Roman"/>
            </a:endParaRPr>
          </a:p>
        </p:txBody>
      </p:sp>
    </p:spTree>
    <p:extLst>
      <p:ext uri="{BB962C8B-B14F-4D97-AF65-F5344CB8AC3E}">
        <p14:creationId xmlns:p14="http://schemas.microsoft.com/office/powerpoint/2010/main" val="3440664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1333922" cy="991549"/>
          </a:xfrm>
          <a:prstGeom prst="rect">
            <a:avLst/>
          </a:prstGeom>
        </p:spPr>
      </p:pic>
      <p:sp>
        <p:nvSpPr>
          <p:cNvPr id="4" name="TextBox 3"/>
          <p:cNvSpPr txBox="1"/>
          <p:nvPr/>
        </p:nvSpPr>
        <p:spPr>
          <a:xfrm>
            <a:off x="1585442" y="48342"/>
            <a:ext cx="5938885" cy="1272143"/>
          </a:xfrm>
          <a:prstGeom prst="rect">
            <a:avLst/>
          </a:prstGeom>
          <a:noFill/>
        </p:spPr>
        <p:txBody>
          <a:bodyPr wrap="square" rtlCol="0">
            <a:spAutoFit/>
          </a:bodyPr>
          <a:lstStyle/>
          <a:p>
            <a:pPr algn="ctr">
              <a:spcAft>
                <a:spcPts val="1000"/>
              </a:spcAft>
            </a:pPr>
            <a:r>
              <a:rPr lang="ru-RU" sz="2000" b="1" dirty="0" smtClean="0">
                <a:solidFill>
                  <a:prstClr val="black"/>
                </a:solidFill>
                <a:latin typeface="Calibri"/>
                <a:ea typeface="Calibri"/>
                <a:cs typeface="Times New Roman"/>
              </a:rPr>
              <a:t>Правовая основа введения </a:t>
            </a:r>
          </a:p>
          <a:p>
            <a:pPr algn="ctr">
              <a:spcAft>
                <a:spcPts val="1000"/>
              </a:spcAft>
            </a:pPr>
            <a:r>
              <a:rPr lang="ru-RU" sz="2000" b="1" dirty="0" smtClean="0">
                <a:solidFill>
                  <a:prstClr val="black"/>
                </a:solidFill>
                <a:latin typeface="Calibri"/>
                <a:ea typeface="Calibri"/>
                <a:cs typeface="Times New Roman"/>
              </a:rPr>
              <a:t>«эффективного контракта»  </a:t>
            </a:r>
          </a:p>
          <a:p>
            <a:pPr algn="ctr">
              <a:spcAft>
                <a:spcPts val="1000"/>
              </a:spcAft>
            </a:pPr>
            <a:r>
              <a:rPr lang="ru-RU" sz="2000" b="1" dirty="0" smtClean="0">
                <a:solidFill>
                  <a:prstClr val="black"/>
                </a:solidFill>
                <a:latin typeface="Calibri"/>
                <a:ea typeface="Calibri"/>
                <a:cs typeface="Times New Roman"/>
              </a:rPr>
              <a:t>в государственных и муниципальных учреждениях</a:t>
            </a:r>
            <a:endParaRPr lang="ru-RU" sz="2000" b="1" dirty="0">
              <a:solidFill>
                <a:prstClr val="black"/>
              </a:solidFill>
              <a:latin typeface="Calibri"/>
              <a:ea typeface="Calibri"/>
              <a:cs typeface="Times New Roman"/>
            </a:endParaRPr>
          </a:p>
        </p:txBody>
      </p:sp>
      <p:sp>
        <p:nvSpPr>
          <p:cNvPr id="5" name="TextBox 4"/>
          <p:cNvSpPr txBox="1"/>
          <p:nvPr/>
        </p:nvSpPr>
        <p:spPr>
          <a:xfrm>
            <a:off x="107504" y="1447285"/>
            <a:ext cx="8928992" cy="5909310"/>
          </a:xfrm>
          <a:prstGeom prst="rect">
            <a:avLst/>
          </a:prstGeom>
          <a:noFill/>
        </p:spPr>
        <p:txBody>
          <a:bodyPr wrap="square" rtlCol="0">
            <a:spAutoFit/>
          </a:bodyPr>
          <a:lstStyle/>
          <a:p>
            <a:pPr algn="ctr"/>
            <a:r>
              <a:rPr lang="ru-RU" sz="1600" b="1" dirty="0" smtClean="0">
                <a:solidFill>
                  <a:srgbClr val="000000"/>
                </a:solidFill>
                <a:latin typeface="Arial" panose="020B0604020202020204" pitchFamily="34" charset="0"/>
                <a:ea typeface="Times New Roman"/>
                <a:cs typeface="Arial" panose="020B0604020202020204" pitchFamily="34" charset="0"/>
              </a:rPr>
              <a:t>НА РЕГИОНАЛЬНОМ УРОВНЕ</a:t>
            </a:r>
          </a:p>
          <a:p>
            <a:pPr marL="342900" indent="-342900" algn="just">
              <a:buFont typeface="Wingdings" panose="05000000000000000000" pitchFamily="2" charset="2"/>
              <a:buChar char="Ø"/>
            </a:pPr>
            <a:r>
              <a:rPr lang="ru-RU" dirty="0">
                <a:solidFill>
                  <a:srgbClr val="000000"/>
                </a:solidFill>
                <a:latin typeface="Arial" panose="020B0604020202020204" pitchFamily="34" charset="0"/>
                <a:ea typeface="Times New Roman"/>
                <a:cs typeface="Arial" panose="020B0604020202020204" pitchFamily="34" charset="0"/>
              </a:rPr>
              <a:t>Закон Санкт-Петербурга </a:t>
            </a:r>
            <a:r>
              <a:rPr lang="ru-RU" b="1" dirty="0">
                <a:solidFill>
                  <a:srgbClr val="000000"/>
                </a:solidFill>
                <a:latin typeface="Arial" panose="020B0604020202020204" pitchFamily="34" charset="0"/>
                <a:ea typeface="Times New Roman"/>
                <a:cs typeface="Arial" panose="020B0604020202020204" pitchFamily="34" charset="0"/>
              </a:rPr>
              <a:t>от 12.10.2005 N 531-74 (ред. от </a:t>
            </a:r>
            <a:r>
              <a:rPr lang="ru-RU" b="1" dirty="0" smtClean="0">
                <a:solidFill>
                  <a:srgbClr val="000000"/>
                </a:solidFill>
                <a:latin typeface="Arial" panose="020B0604020202020204" pitchFamily="34" charset="0"/>
                <a:ea typeface="Times New Roman"/>
                <a:cs typeface="Arial" panose="020B0604020202020204" pitchFamily="34" charset="0"/>
              </a:rPr>
              <a:t>25.12.2015 </a:t>
            </a:r>
            <a:r>
              <a:rPr lang="ru-RU" dirty="0" smtClean="0">
                <a:solidFill>
                  <a:srgbClr val="000000"/>
                </a:solidFill>
                <a:latin typeface="Arial" panose="020B0604020202020204" pitchFamily="34" charset="0"/>
                <a:ea typeface="Times New Roman"/>
                <a:cs typeface="Arial" panose="020B0604020202020204" pitchFamily="34" charset="0"/>
              </a:rPr>
              <a:t>"О </a:t>
            </a:r>
            <a:r>
              <a:rPr lang="ru-RU" dirty="0">
                <a:solidFill>
                  <a:srgbClr val="000000"/>
                </a:solidFill>
                <a:latin typeface="Arial" panose="020B0604020202020204" pitchFamily="34" charset="0"/>
                <a:ea typeface="Times New Roman"/>
                <a:cs typeface="Arial" panose="020B0604020202020204" pitchFamily="34" charset="0"/>
              </a:rPr>
              <a:t>системах оплаты труда работников государственных учреждений Санкт-Петербурга</a:t>
            </a:r>
            <a:r>
              <a:rPr lang="ru-RU" dirty="0" smtClean="0">
                <a:solidFill>
                  <a:srgbClr val="000000"/>
                </a:solidFill>
                <a:latin typeface="Arial" panose="020B0604020202020204" pitchFamily="34" charset="0"/>
                <a:ea typeface="Times New Roman"/>
                <a:cs typeface="Arial" panose="020B0604020202020204" pitchFamily="34" charset="0"/>
              </a:rPr>
              <a:t>";</a:t>
            </a:r>
          </a:p>
          <a:p>
            <a:pPr marL="342900" indent="-342900" algn="just">
              <a:buFont typeface="Wingdings" panose="05000000000000000000" pitchFamily="2" charset="2"/>
              <a:buChar char="Ø"/>
            </a:pPr>
            <a:r>
              <a:rPr lang="ru-RU" dirty="0">
                <a:solidFill>
                  <a:srgbClr val="000000"/>
                </a:solidFill>
                <a:latin typeface="Arial" panose="020B0604020202020204" pitchFamily="34" charset="0"/>
                <a:ea typeface="Times New Roman"/>
                <a:cs typeface="Arial" panose="020B0604020202020204" pitchFamily="34" charset="0"/>
              </a:rPr>
              <a:t>Постановление Правительства Санкт-Петербурга  </a:t>
            </a:r>
            <a:r>
              <a:rPr lang="ru-RU" b="1" dirty="0">
                <a:solidFill>
                  <a:srgbClr val="000000"/>
                </a:solidFill>
                <a:latin typeface="Arial" panose="020B0604020202020204" pitchFamily="34" charset="0"/>
                <a:ea typeface="Times New Roman"/>
                <a:cs typeface="Arial" panose="020B0604020202020204" pitchFamily="34" charset="0"/>
              </a:rPr>
              <a:t>от 08.04.2016 № 256 </a:t>
            </a:r>
            <a:r>
              <a:rPr lang="ru-RU" dirty="0">
                <a:solidFill>
                  <a:srgbClr val="000000"/>
                </a:solidFill>
                <a:latin typeface="Arial" panose="020B0604020202020204" pitchFamily="34" charset="0"/>
                <a:ea typeface="Times New Roman"/>
                <a:cs typeface="Arial" panose="020B0604020202020204" pitchFamily="34" charset="0"/>
              </a:rPr>
              <a:t>"О системе оплаты труда работников государственных образовательных организаций </a:t>
            </a:r>
            <a:r>
              <a:rPr lang="ru-RU" dirty="0" smtClean="0">
                <a:solidFill>
                  <a:srgbClr val="000000"/>
                </a:solidFill>
                <a:latin typeface="Arial" panose="020B0604020202020204" pitchFamily="34" charset="0"/>
                <a:ea typeface="Times New Roman"/>
                <a:cs typeface="Arial" panose="020B0604020202020204" pitchFamily="34" charset="0"/>
              </a:rPr>
              <a:t>Санкт-Петербурга«;</a:t>
            </a:r>
          </a:p>
          <a:p>
            <a:pPr marL="342900" indent="-342900" algn="just">
              <a:buFont typeface="Wingdings" panose="05000000000000000000" pitchFamily="2" charset="2"/>
              <a:buChar char="Ø"/>
            </a:pPr>
            <a:r>
              <a:rPr lang="ru-RU" dirty="0" smtClean="0">
                <a:solidFill>
                  <a:srgbClr val="000000"/>
                </a:solidFill>
                <a:latin typeface="Arial" panose="020B0604020202020204" pitchFamily="34" charset="0"/>
                <a:ea typeface="Times New Roman"/>
                <a:cs typeface="Arial" panose="020B0604020202020204" pitchFamily="34" charset="0"/>
              </a:rPr>
              <a:t>Распоряжение </a:t>
            </a:r>
            <a:r>
              <a:rPr lang="ru-RU" dirty="0">
                <a:solidFill>
                  <a:srgbClr val="000000"/>
                </a:solidFill>
                <a:latin typeface="Arial" panose="020B0604020202020204" pitchFamily="34" charset="0"/>
                <a:ea typeface="Times New Roman"/>
                <a:cs typeface="Arial" panose="020B0604020202020204" pitchFamily="34" charset="0"/>
              </a:rPr>
              <a:t>Правительства Санкт-Петербурга </a:t>
            </a:r>
            <a:r>
              <a:rPr lang="ru-RU" b="1" dirty="0">
                <a:solidFill>
                  <a:srgbClr val="000000"/>
                </a:solidFill>
                <a:latin typeface="Arial" panose="020B0604020202020204" pitchFamily="34" charset="0"/>
                <a:ea typeface="Times New Roman"/>
                <a:cs typeface="Arial" panose="020B0604020202020204" pitchFamily="34" charset="0"/>
              </a:rPr>
              <a:t>от 23.04.2013 N 32-рп </a:t>
            </a:r>
            <a:r>
              <a:rPr lang="ru-RU" dirty="0">
                <a:solidFill>
                  <a:srgbClr val="000000"/>
                </a:solidFill>
                <a:latin typeface="Arial" panose="020B0604020202020204" pitchFamily="34" charset="0"/>
                <a:ea typeface="Times New Roman"/>
                <a:cs typeface="Arial" panose="020B0604020202020204" pitchFamily="34" charset="0"/>
              </a:rPr>
              <a:t>(ред. от 23.06.2015) "Об утверждении Плана мероприятий ("дорожной карты") "Изменения в отраслях социальной сферы, направленные на повышение эффективности сферы образования и науки в Санкт-Петербурге на период 2013-2018 годов</a:t>
            </a:r>
            <a:r>
              <a:rPr lang="ru-RU" dirty="0" smtClean="0">
                <a:solidFill>
                  <a:srgbClr val="000000"/>
                </a:solidFill>
                <a:latin typeface="Arial" panose="020B0604020202020204" pitchFamily="34" charset="0"/>
                <a:ea typeface="Times New Roman"/>
                <a:cs typeface="Arial" panose="020B0604020202020204" pitchFamily="34" charset="0"/>
              </a:rPr>
              <a:t>";</a:t>
            </a:r>
          </a:p>
          <a:p>
            <a:pPr marL="342900" indent="-342900" algn="just">
              <a:buFont typeface="Wingdings" panose="05000000000000000000" pitchFamily="2" charset="2"/>
              <a:buChar char="Ø"/>
            </a:pPr>
            <a:r>
              <a:rPr lang="ru-RU" dirty="0">
                <a:solidFill>
                  <a:srgbClr val="000000"/>
                </a:solidFill>
                <a:latin typeface="Arial" panose="020B0604020202020204" pitchFamily="34" charset="0"/>
                <a:ea typeface="Times New Roman"/>
                <a:cs typeface="Arial" panose="020B0604020202020204" pitchFamily="34" charset="0"/>
              </a:rPr>
              <a:t>Распоряжение Комитета по образованию Правительства Санкт-Петербурга от </a:t>
            </a:r>
            <a:r>
              <a:rPr lang="ru-RU" b="1" dirty="0">
                <a:solidFill>
                  <a:srgbClr val="000000"/>
                </a:solidFill>
                <a:latin typeface="Arial" panose="020B0604020202020204" pitchFamily="34" charset="0"/>
                <a:ea typeface="Times New Roman"/>
                <a:cs typeface="Arial" panose="020B0604020202020204" pitchFamily="34" charset="0"/>
              </a:rPr>
              <a:t>09.08.2013 N </a:t>
            </a:r>
            <a:r>
              <a:rPr lang="ru-RU" b="1" dirty="0" smtClean="0">
                <a:solidFill>
                  <a:srgbClr val="000000"/>
                </a:solidFill>
                <a:latin typeface="Arial" panose="020B0604020202020204" pitchFamily="34" charset="0"/>
                <a:ea typeface="Times New Roman"/>
                <a:cs typeface="Arial" panose="020B0604020202020204" pitchFamily="34" charset="0"/>
              </a:rPr>
              <a:t>1810-р </a:t>
            </a:r>
            <a:r>
              <a:rPr lang="ru-RU" dirty="0" smtClean="0">
                <a:solidFill>
                  <a:srgbClr val="000000"/>
                </a:solidFill>
                <a:latin typeface="Arial" panose="020B0604020202020204" pitchFamily="34" charset="0"/>
                <a:ea typeface="Times New Roman"/>
                <a:cs typeface="Arial" panose="020B0604020202020204" pitchFamily="34" charset="0"/>
              </a:rPr>
              <a:t>"</a:t>
            </a:r>
            <a:r>
              <a:rPr lang="ru-RU" dirty="0">
                <a:solidFill>
                  <a:srgbClr val="000000"/>
                </a:solidFill>
                <a:latin typeface="Arial" panose="020B0604020202020204" pitchFamily="34" charset="0"/>
                <a:ea typeface="Times New Roman"/>
                <a:cs typeface="Arial" panose="020B0604020202020204" pitchFamily="34" charset="0"/>
              </a:rPr>
              <a:t>Об утверждении примерных показателей эффективности деятельности государственных дошкольных образовательных организаций </a:t>
            </a:r>
            <a:r>
              <a:rPr lang="ru-RU" dirty="0" smtClean="0">
                <a:solidFill>
                  <a:srgbClr val="000000"/>
                </a:solidFill>
                <a:latin typeface="Arial" panose="020B0604020202020204" pitchFamily="34" charset="0"/>
                <a:ea typeface="Times New Roman"/>
                <a:cs typeface="Arial" panose="020B0604020202020204" pitchFamily="34" charset="0"/>
              </a:rPr>
              <a:t>Санкт-Петербурга»;</a:t>
            </a:r>
          </a:p>
          <a:p>
            <a:pPr marL="342900" indent="-342900" algn="just">
              <a:buFont typeface="Wingdings" panose="05000000000000000000" pitchFamily="2" charset="2"/>
              <a:buChar char="Ø"/>
            </a:pPr>
            <a:r>
              <a:rPr lang="ru-RU" dirty="0">
                <a:solidFill>
                  <a:srgbClr val="000000"/>
                </a:solidFill>
                <a:latin typeface="Arial" panose="020B0604020202020204" pitchFamily="34" charset="0"/>
                <a:ea typeface="Times New Roman"/>
                <a:cs typeface="Arial" panose="020B0604020202020204" pitchFamily="34" charset="0"/>
              </a:rPr>
              <a:t>Письмо Комитета по образованию Правительства Санкт-Петербурга </a:t>
            </a:r>
            <a:r>
              <a:rPr lang="ru-RU" b="1" dirty="0">
                <a:solidFill>
                  <a:srgbClr val="000000"/>
                </a:solidFill>
                <a:latin typeface="Arial" panose="020B0604020202020204" pitchFamily="34" charset="0"/>
                <a:ea typeface="Times New Roman"/>
                <a:cs typeface="Arial" panose="020B0604020202020204" pitchFamily="34" charset="0"/>
              </a:rPr>
              <a:t>от 16.01.2014 №  03-20-8/14-0-0</a:t>
            </a:r>
            <a:r>
              <a:rPr lang="ru-RU" dirty="0">
                <a:solidFill>
                  <a:srgbClr val="000000"/>
                </a:solidFill>
                <a:latin typeface="Arial" panose="020B0604020202020204" pitchFamily="34" charset="0"/>
                <a:ea typeface="Times New Roman"/>
                <a:cs typeface="Arial" panose="020B0604020202020204" pitchFamily="34" charset="0"/>
              </a:rPr>
              <a:t>  «О направлении Методических рекомендаций по введению эффективных контрактов»;</a:t>
            </a:r>
          </a:p>
          <a:p>
            <a:pPr marL="342900" indent="-342900" algn="just">
              <a:buFont typeface="Wingdings" panose="05000000000000000000" pitchFamily="2" charset="2"/>
              <a:buChar char="Ø"/>
            </a:pPr>
            <a:endParaRPr lang="ru-RU" dirty="0" smtClean="0">
              <a:solidFill>
                <a:srgbClr val="000000"/>
              </a:solidFill>
              <a:latin typeface="Arial" panose="020B0604020202020204" pitchFamily="34" charset="0"/>
              <a:ea typeface="Times New Roman"/>
              <a:cs typeface="Arial" panose="020B0604020202020204" pitchFamily="34" charset="0"/>
            </a:endParaRPr>
          </a:p>
          <a:p>
            <a:pPr algn="just"/>
            <a:endParaRPr lang="ru-RU" dirty="0" smtClean="0">
              <a:solidFill>
                <a:srgbClr val="000000"/>
              </a:solidFill>
              <a:latin typeface="Arial" panose="020B0604020202020204" pitchFamily="34" charset="0"/>
              <a:ea typeface="Times New Roman"/>
              <a:cs typeface="Arial" panose="020B0604020202020204" pitchFamily="34" charset="0"/>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369" y="0"/>
            <a:ext cx="1455631" cy="1093342"/>
          </a:xfrm>
          <a:prstGeom prst="rect">
            <a:avLst/>
          </a:prstGeom>
        </p:spPr>
      </p:pic>
    </p:spTree>
    <p:extLst>
      <p:ext uri="{BB962C8B-B14F-4D97-AF65-F5344CB8AC3E}">
        <p14:creationId xmlns:p14="http://schemas.microsoft.com/office/powerpoint/2010/main" val="2913734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1333922" cy="991549"/>
          </a:xfrm>
          <a:prstGeom prst="rect">
            <a:avLst/>
          </a:prstGeom>
        </p:spPr>
      </p:pic>
      <p:sp>
        <p:nvSpPr>
          <p:cNvPr id="4" name="TextBox 3"/>
          <p:cNvSpPr txBox="1"/>
          <p:nvPr/>
        </p:nvSpPr>
        <p:spPr>
          <a:xfrm>
            <a:off x="584216" y="1480836"/>
            <a:ext cx="7983720" cy="400110"/>
          </a:xfrm>
          <a:prstGeom prst="rect">
            <a:avLst/>
          </a:prstGeom>
          <a:noFill/>
        </p:spPr>
        <p:txBody>
          <a:bodyPr wrap="square" rtlCol="0">
            <a:spAutoFit/>
          </a:bodyPr>
          <a:lstStyle/>
          <a:p>
            <a:pPr algn="just"/>
            <a:r>
              <a:rPr lang="ru-RU" sz="2000" b="1" dirty="0" smtClean="0">
                <a:latin typeface="Arial" pitchFamily="34" charset="0"/>
                <a:cs typeface="Arial" pitchFamily="34" charset="0"/>
              </a:rPr>
              <a:t>  </a:t>
            </a:r>
            <a:r>
              <a:rPr lang="en-US" sz="2000" dirty="0" smtClean="0">
                <a:latin typeface="Arial" pitchFamily="34" charset="0"/>
                <a:cs typeface="Arial" pitchFamily="34" charset="0"/>
              </a:rPr>
              <a:t> </a:t>
            </a:r>
            <a:endParaRPr lang="ru-RU" sz="2000" dirty="0">
              <a:latin typeface="Arial" pitchFamily="34" charset="0"/>
              <a:cs typeface="Arial" pitchFamily="34" charset="0"/>
            </a:endParaRPr>
          </a:p>
        </p:txBody>
      </p:sp>
      <p:sp>
        <p:nvSpPr>
          <p:cNvPr id="5" name="TextBox 4"/>
          <p:cNvSpPr txBox="1"/>
          <p:nvPr/>
        </p:nvSpPr>
        <p:spPr>
          <a:xfrm>
            <a:off x="584216" y="2927386"/>
            <a:ext cx="8092239" cy="1354217"/>
          </a:xfrm>
          <a:prstGeom prst="rect">
            <a:avLst/>
          </a:prstGeom>
          <a:noFill/>
        </p:spPr>
        <p:txBody>
          <a:bodyPr wrap="square" rtlCol="0">
            <a:spAutoFit/>
          </a:bodyPr>
          <a:lstStyle/>
          <a:p>
            <a:pPr algn="just"/>
            <a:endParaRPr lang="ru-RU" sz="2000" b="1" u="sng" dirty="0" smtClean="0">
              <a:latin typeface="Arial" pitchFamily="34" charset="0"/>
              <a:cs typeface="Arial" pitchFamily="34" charset="0"/>
            </a:endParaRPr>
          </a:p>
          <a:p>
            <a:pPr marL="457200" indent="-457200" algn="just"/>
            <a:r>
              <a:rPr lang="en-US" sz="2000" dirty="0" smtClean="0">
                <a:latin typeface="Arial" pitchFamily="34" charset="0"/>
                <a:cs typeface="Arial" pitchFamily="34" charset="0"/>
              </a:rPr>
              <a:t> </a:t>
            </a:r>
            <a:endParaRPr lang="ru-RU" sz="2000" dirty="0" smtClean="0">
              <a:latin typeface="Arial" pitchFamily="34" charset="0"/>
              <a:cs typeface="Arial" pitchFamily="34" charset="0"/>
            </a:endParaRPr>
          </a:p>
          <a:p>
            <a:pPr marL="457200" indent="-457200" algn="just"/>
            <a:endParaRPr lang="ru-RU" sz="2200" dirty="0" smtClean="0">
              <a:latin typeface="Arial" pitchFamily="34" charset="0"/>
              <a:cs typeface="Arial" pitchFamily="34" charset="0"/>
            </a:endParaRPr>
          </a:p>
          <a:p>
            <a:pPr algn="just"/>
            <a:r>
              <a:rPr lang="en-US" sz="2000" dirty="0" smtClean="0">
                <a:latin typeface="Arial" pitchFamily="34" charset="0"/>
                <a:cs typeface="Arial" pitchFamily="34" charset="0"/>
              </a:rPr>
              <a:t> </a:t>
            </a:r>
            <a:endParaRPr lang="ru-RU" sz="2400" dirty="0">
              <a:latin typeface="Arial" pitchFamily="34" charset="0"/>
              <a:cs typeface="Arial" pitchFamily="34"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920" y="341040"/>
            <a:ext cx="1333922" cy="991549"/>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369" y="11996"/>
            <a:ext cx="1455631" cy="1093342"/>
          </a:xfrm>
          <a:prstGeom prst="rect">
            <a:avLst/>
          </a:prstGeom>
        </p:spPr>
      </p:pic>
      <p:graphicFrame>
        <p:nvGraphicFramePr>
          <p:cNvPr id="10" name="Таблица 9"/>
          <p:cNvGraphicFramePr>
            <a:graphicFrameLocks noGrp="1"/>
          </p:cNvGraphicFramePr>
          <p:nvPr>
            <p:extLst>
              <p:ext uri="{D42A27DB-BD31-4B8C-83A1-F6EECF244321}">
                <p14:modId xmlns:p14="http://schemas.microsoft.com/office/powerpoint/2010/main" val="3197037663"/>
              </p:ext>
            </p:extLst>
          </p:nvPr>
        </p:nvGraphicFramePr>
        <p:xfrm>
          <a:off x="323528" y="1484784"/>
          <a:ext cx="8568952" cy="4297680"/>
        </p:xfrm>
        <a:graphic>
          <a:graphicData uri="http://schemas.openxmlformats.org/drawingml/2006/table">
            <a:tbl>
              <a:tblPr firstRow="1" bandRow="1">
                <a:tableStyleId>{5C22544A-7EE6-4342-B048-85BDC9FD1C3A}</a:tableStyleId>
              </a:tblPr>
              <a:tblGrid>
                <a:gridCol w="4680520"/>
                <a:gridCol w="3888432"/>
              </a:tblGrid>
              <a:tr h="432048">
                <a:tc>
                  <a:txBody>
                    <a:bodyPr/>
                    <a:lstStyle/>
                    <a:p>
                      <a:pPr algn="ctr"/>
                      <a:r>
                        <a:rPr lang="ru-RU" dirty="0" smtClean="0">
                          <a:latin typeface="Arial" panose="020B0604020202020204" pitchFamily="34" charset="0"/>
                          <a:cs typeface="Arial" panose="020B0604020202020204" pitchFamily="34" charset="0"/>
                        </a:rPr>
                        <a:t>ЭФФЕКТИВНЫЙ КОНТРАКТ - ЭТО</a:t>
                      </a:r>
                      <a:endParaRPr lang="ru-RU" dirty="0">
                        <a:latin typeface="Arial" panose="020B0604020202020204" pitchFamily="34" charset="0"/>
                        <a:cs typeface="Arial" panose="020B0604020202020204" pitchFamily="34" charset="0"/>
                      </a:endParaRPr>
                    </a:p>
                  </a:txBody>
                  <a:tcPr/>
                </a:tc>
                <a:tc>
                  <a:txBody>
                    <a:bodyPr/>
                    <a:lstStyle/>
                    <a:p>
                      <a:pPr algn="l"/>
                      <a:endParaRPr lang="ru-RU" dirty="0" smtClean="0">
                        <a:latin typeface="Arial" panose="020B0604020202020204" pitchFamily="34" charset="0"/>
                        <a:cs typeface="Arial" panose="020B0604020202020204" pitchFamily="34" charset="0"/>
                      </a:endParaRPr>
                    </a:p>
                    <a:p>
                      <a:pPr algn="ctr"/>
                      <a:r>
                        <a:rPr lang="ru-RU" dirty="0" smtClean="0">
                          <a:latin typeface="Arial" panose="020B0604020202020204" pitchFamily="34" charset="0"/>
                          <a:cs typeface="Arial" panose="020B0604020202020204" pitchFamily="34" charset="0"/>
                        </a:rPr>
                        <a:t>РЕЗУЛЬТАТ</a:t>
                      </a:r>
                      <a:endParaRPr lang="ru-RU" dirty="0">
                        <a:latin typeface="Arial" panose="020B0604020202020204" pitchFamily="34" charset="0"/>
                        <a:cs typeface="Arial" panose="020B0604020202020204" pitchFamily="34" charset="0"/>
                      </a:endParaRPr>
                    </a:p>
                  </a:txBody>
                  <a:tcPr/>
                </a:tc>
              </a:tr>
              <a:tr h="3289917">
                <a:tc>
                  <a:txBody>
                    <a:bodyPr/>
                    <a:lstStyle/>
                    <a:p>
                      <a:pPr marL="0" indent="0" algn="just">
                        <a:buFontTx/>
                        <a:buNone/>
                      </a:pPr>
                      <a:r>
                        <a:rPr lang="ru-RU" b="1" dirty="0" smtClean="0">
                          <a:latin typeface="Arial" panose="020B0604020202020204" pitchFamily="34" charset="0"/>
                          <a:cs typeface="Arial" panose="020B0604020202020204" pitchFamily="34" charset="0"/>
                        </a:rPr>
                        <a:t>трудовой договор с работником государственного (муниципального) учреждения, в котором конкретизированы его должностные обязанности, условия оплаты труда, показатели и критерии оценки эффективности деятельности для назначения стимулирующих выплат в зависимости от результатов труда и качества оказываемых государственных (муниципальных) услуг, а также меры социальной поддержки </a:t>
                      </a:r>
                      <a:endParaRPr lang="ru-RU" b="1" dirty="0">
                        <a:latin typeface="Arial" panose="020B0604020202020204" pitchFamily="34" charset="0"/>
                        <a:cs typeface="Arial" panose="020B0604020202020204" pitchFamily="34" charset="0"/>
                      </a:endParaRPr>
                    </a:p>
                  </a:txBody>
                  <a:tcPr/>
                </a:tc>
                <a:tc>
                  <a:txBody>
                    <a:bodyPr/>
                    <a:lstStyle/>
                    <a:p>
                      <a:pPr marL="285750" indent="-285750" algn="just">
                        <a:buFont typeface="Wingdings" panose="05000000000000000000" pitchFamily="2" charset="2"/>
                        <a:buChar char="Ø"/>
                      </a:pPr>
                      <a:r>
                        <a:rPr lang="ru-RU" b="1" dirty="0" smtClean="0">
                          <a:latin typeface="Arial" panose="020B0604020202020204" pitchFamily="34" charset="0"/>
                          <a:cs typeface="Arial" panose="020B0604020202020204" pitchFamily="34" charset="0"/>
                        </a:rPr>
                        <a:t>обеспечение соответствия роста заработной платы работников повышению качества оказываемых ими государственных услуг (выполнение работ);</a:t>
                      </a:r>
                    </a:p>
                    <a:p>
                      <a:pPr marL="0" indent="0" algn="just">
                        <a:buFont typeface="Wingdings" panose="05000000000000000000" pitchFamily="2" charset="2"/>
                        <a:buNone/>
                      </a:pPr>
                      <a:endParaRPr lang="ru-RU" b="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b="1" dirty="0" smtClean="0">
                          <a:latin typeface="Arial" panose="020B0604020202020204" pitchFamily="34" charset="0"/>
                          <a:cs typeface="Arial" panose="020B0604020202020204" pitchFamily="34" charset="0"/>
                        </a:rPr>
                        <a:t>повышение</a:t>
                      </a:r>
                      <a:r>
                        <a:rPr lang="ru-RU" b="1" baseline="0"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эффективности профессиональной деятельности и мотивации работников через новый тип трудовых отношений</a:t>
                      </a:r>
                      <a:endParaRPr lang="ru-RU" b="1" dirty="0">
                        <a:latin typeface="Arial" panose="020B0604020202020204" pitchFamily="34" charset="0"/>
                        <a:cs typeface="Arial" panose="020B0604020202020204" pitchFamily="34" charset="0"/>
                      </a:endParaRPr>
                    </a:p>
                  </a:txBody>
                  <a:tcPr/>
                </a:tc>
              </a:tr>
            </a:tbl>
          </a:graphicData>
        </a:graphic>
      </p:graphicFrame>
      <p:sp>
        <p:nvSpPr>
          <p:cNvPr id="3" name="Прямоугольник 2"/>
          <p:cNvSpPr/>
          <p:nvPr/>
        </p:nvSpPr>
        <p:spPr>
          <a:xfrm>
            <a:off x="3059832" y="200998"/>
            <a:ext cx="4536504" cy="1754326"/>
          </a:xfrm>
          <a:prstGeom prst="rect">
            <a:avLst/>
          </a:prstGeom>
        </p:spPr>
        <p:txBody>
          <a:bodyPr wrap="square">
            <a:spAutoFit/>
          </a:bodyPr>
          <a:lstStyle/>
          <a:p>
            <a:pPr lvl="0" algn="just"/>
            <a:r>
              <a:rPr lang="ru-RU" sz="1600" b="1" dirty="0">
                <a:solidFill>
                  <a:prstClr val="black"/>
                </a:solidFill>
                <a:latin typeface="Arial" panose="020B0604020202020204" pitchFamily="34" charset="0"/>
                <a:ea typeface="Calibri"/>
                <a:cs typeface="Arial" panose="020B0604020202020204" pitchFamily="34" charset="0"/>
              </a:rPr>
              <a:t>В стране, которой хорошо управляют, </a:t>
            </a:r>
            <a:endParaRPr lang="ru-RU" sz="1600" b="1" dirty="0" smtClean="0">
              <a:solidFill>
                <a:prstClr val="black"/>
              </a:solidFill>
              <a:latin typeface="Arial" panose="020B0604020202020204" pitchFamily="34" charset="0"/>
              <a:ea typeface="Calibri"/>
              <a:cs typeface="Arial" panose="020B0604020202020204" pitchFamily="34" charset="0"/>
            </a:endParaRPr>
          </a:p>
          <a:p>
            <a:pPr lvl="0" algn="just"/>
            <a:r>
              <a:rPr lang="ru-RU" sz="1600" b="1" dirty="0" smtClean="0">
                <a:solidFill>
                  <a:prstClr val="black"/>
                </a:solidFill>
                <a:latin typeface="Arial" panose="020B0604020202020204" pitchFamily="34" charset="0"/>
                <a:ea typeface="Calibri"/>
                <a:cs typeface="Arial" panose="020B0604020202020204" pitchFamily="34" charset="0"/>
              </a:rPr>
              <a:t>стыдятся </a:t>
            </a:r>
            <a:r>
              <a:rPr lang="ru-RU" sz="1600" b="1" dirty="0">
                <a:solidFill>
                  <a:prstClr val="black"/>
                </a:solidFill>
                <a:latin typeface="Arial" panose="020B0604020202020204" pitchFamily="34" charset="0"/>
                <a:ea typeface="Calibri"/>
                <a:cs typeface="Arial" panose="020B0604020202020204" pitchFamily="34" charset="0"/>
              </a:rPr>
              <a:t>бедности.</a:t>
            </a:r>
          </a:p>
          <a:p>
            <a:pPr lvl="0" algn="just"/>
            <a:r>
              <a:rPr lang="ru-RU" sz="1600" b="1" dirty="0" smtClean="0">
                <a:solidFill>
                  <a:prstClr val="black"/>
                </a:solidFill>
                <a:latin typeface="Arial" panose="020B0604020202020204" pitchFamily="34" charset="0"/>
                <a:ea typeface="Calibri"/>
                <a:cs typeface="Arial" panose="020B0604020202020204" pitchFamily="34" charset="0"/>
              </a:rPr>
              <a:t>В </a:t>
            </a:r>
            <a:r>
              <a:rPr lang="ru-RU" sz="1600" b="1" dirty="0">
                <a:solidFill>
                  <a:prstClr val="black"/>
                </a:solidFill>
                <a:latin typeface="Arial" panose="020B0604020202020204" pitchFamily="34" charset="0"/>
                <a:ea typeface="Calibri"/>
                <a:cs typeface="Arial" panose="020B0604020202020204" pitchFamily="34" charset="0"/>
              </a:rPr>
              <a:t>стране, которой управляют плохо, </a:t>
            </a:r>
            <a:endParaRPr lang="ru-RU" sz="1600" b="1" dirty="0" smtClean="0">
              <a:solidFill>
                <a:prstClr val="black"/>
              </a:solidFill>
              <a:latin typeface="Arial" panose="020B0604020202020204" pitchFamily="34" charset="0"/>
              <a:ea typeface="Calibri"/>
              <a:cs typeface="Arial" panose="020B0604020202020204" pitchFamily="34" charset="0"/>
            </a:endParaRPr>
          </a:p>
          <a:p>
            <a:pPr lvl="0" algn="just"/>
            <a:r>
              <a:rPr lang="ru-RU" sz="1600" b="1" dirty="0" smtClean="0">
                <a:solidFill>
                  <a:prstClr val="black"/>
                </a:solidFill>
                <a:latin typeface="Arial" panose="020B0604020202020204" pitchFamily="34" charset="0"/>
                <a:ea typeface="Calibri"/>
                <a:cs typeface="Arial" panose="020B0604020202020204" pitchFamily="34" charset="0"/>
              </a:rPr>
              <a:t>стыдятся </a:t>
            </a:r>
            <a:r>
              <a:rPr lang="ru-RU" sz="1600" b="1" dirty="0">
                <a:solidFill>
                  <a:prstClr val="black"/>
                </a:solidFill>
                <a:latin typeface="Arial" panose="020B0604020202020204" pitchFamily="34" charset="0"/>
                <a:ea typeface="Calibri"/>
                <a:cs typeface="Arial" panose="020B0604020202020204" pitchFamily="34" charset="0"/>
              </a:rPr>
              <a:t>богатства.</a:t>
            </a:r>
            <a:r>
              <a:rPr lang="ru-RU" sz="2000" b="1" dirty="0">
                <a:solidFill>
                  <a:prstClr val="black"/>
                </a:solidFill>
                <a:latin typeface="Arial" panose="020B0604020202020204" pitchFamily="34" charset="0"/>
                <a:ea typeface="Calibri"/>
                <a:cs typeface="Arial" panose="020B0604020202020204" pitchFamily="34" charset="0"/>
              </a:rPr>
              <a:t> </a:t>
            </a:r>
            <a:r>
              <a:rPr lang="ru-RU" sz="2000" b="1" dirty="0" smtClean="0">
                <a:solidFill>
                  <a:prstClr val="black"/>
                </a:solidFill>
                <a:latin typeface="Arial" panose="020B0604020202020204" pitchFamily="34" charset="0"/>
                <a:ea typeface="Calibri"/>
                <a:cs typeface="Arial" panose="020B0604020202020204" pitchFamily="34" charset="0"/>
              </a:rPr>
              <a:t>               </a:t>
            </a:r>
            <a:r>
              <a:rPr lang="ru-RU" sz="1600" b="1" i="1" dirty="0" smtClean="0">
                <a:solidFill>
                  <a:prstClr val="black"/>
                </a:solidFill>
                <a:latin typeface="Arial" panose="020B0604020202020204" pitchFamily="34" charset="0"/>
                <a:ea typeface="Calibri"/>
                <a:cs typeface="Arial" panose="020B0604020202020204" pitchFamily="34" charset="0"/>
              </a:rPr>
              <a:t>Конфуций</a:t>
            </a:r>
            <a:endParaRPr lang="ru-RU" sz="1600" b="1" i="1" dirty="0">
              <a:solidFill>
                <a:prstClr val="black"/>
              </a:solidFill>
              <a:latin typeface="Arial" panose="020B0604020202020204" pitchFamily="34" charset="0"/>
              <a:ea typeface="Calibri"/>
              <a:cs typeface="Arial" panose="020B0604020202020204" pitchFamily="34" charset="0"/>
            </a:endParaRPr>
          </a:p>
          <a:p>
            <a:pPr lvl="0" algn="just"/>
            <a:endParaRPr lang="ru-RU" sz="2000" dirty="0" smtClean="0">
              <a:solidFill>
                <a:prstClr val="black"/>
              </a:solidFill>
              <a:latin typeface="Arial" panose="020B0604020202020204" pitchFamily="34" charset="0"/>
              <a:ea typeface="Calibri"/>
              <a:cs typeface="Arial" panose="020B0604020202020204" pitchFamily="34" charset="0"/>
            </a:endParaRPr>
          </a:p>
          <a:p>
            <a:pPr lvl="0" algn="just"/>
            <a:r>
              <a:rPr lang="ru-RU" sz="2000" i="1" dirty="0" smtClean="0">
                <a:solidFill>
                  <a:prstClr val="black"/>
                </a:solidFill>
                <a:latin typeface="Times New Roman"/>
                <a:ea typeface="Calibri"/>
                <a:cs typeface="Times New Roman"/>
              </a:rPr>
              <a:t>                                                                 </a:t>
            </a:r>
            <a:endParaRPr lang="ru-RU" sz="2000" dirty="0">
              <a:solidFill>
                <a:prstClr val="black"/>
              </a:solidFill>
              <a:latin typeface="Calibri"/>
              <a:ea typeface="Calibri"/>
              <a:cs typeface="Times New Roman"/>
            </a:endParaRPr>
          </a:p>
        </p:txBody>
      </p:sp>
    </p:spTree>
    <p:extLst>
      <p:ext uri="{BB962C8B-B14F-4D97-AF65-F5344CB8AC3E}">
        <p14:creationId xmlns:p14="http://schemas.microsoft.com/office/powerpoint/2010/main" val="875597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88640"/>
            <a:ext cx="1333922" cy="991549"/>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8369" y="0"/>
            <a:ext cx="1455631" cy="1093342"/>
          </a:xfrm>
          <a:prstGeom prst="rect">
            <a:avLst/>
          </a:prstGeom>
        </p:spPr>
      </p:pic>
      <p:sp>
        <p:nvSpPr>
          <p:cNvPr id="11" name="TextBox 10"/>
          <p:cNvSpPr txBox="1"/>
          <p:nvPr/>
        </p:nvSpPr>
        <p:spPr>
          <a:xfrm>
            <a:off x="1907704" y="1772816"/>
            <a:ext cx="5112568" cy="369332"/>
          </a:xfrm>
          <a:prstGeom prst="rect">
            <a:avLst/>
          </a:prstGeom>
          <a:noFill/>
        </p:spPr>
        <p:txBody>
          <a:bodyPr wrap="square" rtlCol="0">
            <a:spAutoFit/>
          </a:bodyPr>
          <a:lstStyle/>
          <a:p>
            <a:r>
              <a:rPr lang="ru-RU" dirty="0" smtClean="0"/>
              <a:t>2 направление</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039192568"/>
              </p:ext>
            </p:extLst>
          </p:nvPr>
        </p:nvGraphicFramePr>
        <p:xfrm>
          <a:off x="179512" y="1442423"/>
          <a:ext cx="8712968" cy="4608641"/>
        </p:xfrm>
        <a:graphic>
          <a:graphicData uri="http://schemas.openxmlformats.org/drawingml/2006/table">
            <a:tbl>
              <a:tblPr firstRow="1" bandRow="1">
                <a:tableStyleId>{5C22544A-7EE6-4342-B048-85BDC9FD1C3A}</a:tableStyleId>
              </a:tblPr>
              <a:tblGrid>
                <a:gridCol w="216024"/>
                <a:gridCol w="8496944"/>
              </a:tblGrid>
              <a:tr h="402401">
                <a:tc>
                  <a:txBody>
                    <a:bodyPr/>
                    <a:lstStyle/>
                    <a:p>
                      <a:pPr algn="ctr"/>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КРУГ РЕАЛИЗУЕМЫХ ЗАДАЧ</a:t>
                      </a:r>
                      <a:endParaRPr lang="ru-RU" dirty="0">
                        <a:latin typeface="Arial" panose="020B0604020202020204" pitchFamily="34" charset="0"/>
                        <a:cs typeface="Arial" panose="020B0604020202020204" pitchFamily="34" charset="0"/>
                      </a:endParaRPr>
                    </a:p>
                  </a:txBody>
                  <a:tcPr/>
                </a:tc>
              </a:tr>
              <a:tr h="3579682">
                <a:tc>
                  <a:txBody>
                    <a:bodyPr/>
                    <a:lstStyle/>
                    <a:p>
                      <a:pPr marL="285750" indent="-285750" algn="l">
                        <a:buFont typeface="Wingdings" panose="05000000000000000000" pitchFamily="2" charset="2"/>
                        <a:buChar char="Ø"/>
                      </a:pPr>
                      <a:endParaRPr lang="ru-RU" b="1" dirty="0">
                        <a:latin typeface="Arial" panose="020B0604020202020204" pitchFamily="34" charset="0"/>
                        <a:cs typeface="Arial" panose="020B0604020202020204" pitchFamily="34" charset="0"/>
                      </a:endParaRPr>
                    </a:p>
                  </a:txBody>
                  <a:tcPr/>
                </a:tc>
                <a:tc>
                  <a:txBody>
                    <a:bodyPr/>
                    <a:lstStyle/>
                    <a:p>
                      <a:pPr marL="285750" indent="-285750" algn="just">
                        <a:buFont typeface="Wingdings" panose="05000000000000000000" pitchFamily="2" charset="2"/>
                        <a:buChar char="Ø"/>
                      </a:pPr>
                      <a:r>
                        <a:rPr lang="ru-RU" b="1" dirty="0" smtClean="0">
                          <a:latin typeface="Arial" panose="020B0604020202020204" pitchFamily="34" charset="0"/>
                          <a:cs typeface="Arial" panose="020B0604020202020204" pitchFamily="34" charset="0"/>
                        </a:rPr>
                        <a:t>Создание условий для повышения качества профессиональной деятельности, развития кадрового потенциала педагогов, для роста  заинтересованности в эффективном функционировании ГБДОУ в целом.</a:t>
                      </a:r>
                    </a:p>
                    <a:p>
                      <a:pPr marL="0" indent="0" algn="just">
                        <a:buFont typeface="Wingdings" panose="05000000000000000000" pitchFamily="2" charset="2"/>
                        <a:buNone/>
                      </a:pPr>
                      <a:endParaRPr lang="ru-RU" b="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b="1" dirty="0" smtClean="0">
                          <a:latin typeface="Arial" panose="020B0604020202020204" pitchFamily="34" charset="0"/>
                          <a:cs typeface="Arial" panose="020B0604020202020204" pitchFamily="34" charset="0"/>
                        </a:rPr>
                        <a:t>Совершенствование системы оплаты труда ГБДОУ на основе:</a:t>
                      </a:r>
                    </a:p>
                    <a:p>
                      <a:pPr marL="0" indent="0" algn="just">
                        <a:buFont typeface="Wingdings" panose="05000000000000000000" pitchFamily="2" charset="2"/>
                        <a:buNone/>
                      </a:pPr>
                      <a:r>
                        <a:rPr lang="ru-RU" b="1" dirty="0" smtClean="0">
                          <a:latin typeface="Arial" panose="020B0604020202020204" pitchFamily="34" charset="0"/>
                          <a:cs typeface="Arial" panose="020B0604020202020204" pitchFamily="34" charset="0"/>
                        </a:rPr>
                        <a:t>- использования стимулирующих выплат соответствующих показателям эффективности, критериям, условиям их назначения, которые отражают значимые характеристики профессиональной деятельности, определяют характер педагогического мастерства;</a:t>
                      </a:r>
                    </a:p>
                    <a:p>
                      <a:pPr marL="0" indent="0" algn="just">
                        <a:buFont typeface="Wingdings" panose="05000000000000000000" pitchFamily="2" charset="2"/>
                        <a:buNone/>
                      </a:pPr>
                      <a:r>
                        <a:rPr lang="ru-RU" b="1" dirty="0" smtClean="0">
                          <a:latin typeface="Arial" panose="020B0604020202020204" pitchFamily="34" charset="0"/>
                          <a:cs typeface="Arial" panose="020B0604020202020204" pitchFamily="34" charset="0"/>
                        </a:rPr>
                        <a:t>- использования внутренней системы оценки качества работы ГБДОУ.</a:t>
                      </a:r>
                    </a:p>
                    <a:p>
                      <a:pPr marL="0" indent="0" algn="just">
                        <a:buFont typeface="Wingdings" panose="05000000000000000000" pitchFamily="2" charset="2"/>
                        <a:buNone/>
                      </a:pPr>
                      <a:endParaRPr lang="ru-RU" b="1"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b="1" dirty="0" smtClean="0">
                          <a:latin typeface="Arial" panose="020B0604020202020204" pitchFamily="34" charset="0"/>
                          <a:cs typeface="Arial" panose="020B0604020202020204" pitchFamily="34" charset="0"/>
                        </a:rPr>
                        <a:t>Проведение анализа результатов внедрения системы эффективных контрактов и отбор наиболее эффективных форм работы.</a:t>
                      </a:r>
                    </a:p>
                    <a:p>
                      <a:pPr algn="l"/>
                      <a:endParaRPr lang="ru-RU" b="1"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1691681" y="188640"/>
            <a:ext cx="5996688" cy="1200329"/>
          </a:xfrm>
          <a:prstGeom prst="rect">
            <a:avLst/>
          </a:prstGeom>
          <a:noFill/>
        </p:spPr>
        <p:txBody>
          <a:bodyPr wrap="square" rtlCol="0">
            <a:spAutoFit/>
          </a:bodyPr>
          <a:lstStyle/>
          <a:p>
            <a:pPr algn="just"/>
            <a:r>
              <a:rPr lang="ru-RU" b="1" dirty="0" smtClean="0">
                <a:latin typeface="Arial" panose="020B0604020202020204" pitchFamily="34" charset="0"/>
                <a:cs typeface="Arial" panose="020B0604020202020204" pitchFamily="34" charset="0"/>
              </a:rPr>
              <a:t>ИДЕЯ «эффективного контракта» - </a:t>
            </a:r>
          </a:p>
          <a:p>
            <a:pPr algn="just"/>
            <a:r>
              <a:rPr lang="ru-RU" b="1" dirty="0" smtClean="0">
                <a:latin typeface="Arial" panose="020B0604020202020204" pitchFamily="34" charset="0"/>
                <a:cs typeface="Arial" panose="020B0604020202020204" pitchFamily="34" charset="0"/>
              </a:rPr>
              <a:t>привязать </a:t>
            </a:r>
            <a:r>
              <a:rPr lang="ru-RU" b="1" dirty="0">
                <a:latin typeface="Arial" panose="020B0604020202020204" pitchFamily="34" charset="0"/>
                <a:cs typeface="Arial" panose="020B0604020202020204" pitchFamily="34" charset="0"/>
              </a:rPr>
              <a:t>экономические показатели (то есть </a:t>
            </a:r>
            <a:r>
              <a:rPr lang="ru-RU" b="1" dirty="0" smtClean="0">
                <a:latin typeface="Arial" panose="020B0604020202020204" pitchFamily="34" charset="0"/>
                <a:cs typeface="Arial" panose="020B0604020202020204" pitchFamily="34" charset="0"/>
              </a:rPr>
              <a:t>зарплату работника) </a:t>
            </a:r>
            <a:r>
              <a:rPr lang="ru-RU" b="1" dirty="0">
                <a:latin typeface="Arial" panose="020B0604020202020204" pitchFamily="34" charset="0"/>
                <a:cs typeface="Arial" panose="020B0604020202020204" pitchFamily="34" charset="0"/>
              </a:rPr>
              <a:t>к критериям качества выполняемой им </a:t>
            </a:r>
            <a:r>
              <a:rPr lang="ru-RU" b="1" dirty="0" smtClean="0">
                <a:latin typeface="Arial" panose="020B0604020202020204" pitchFamily="34" charset="0"/>
                <a:cs typeface="Arial" panose="020B0604020202020204" pitchFamily="34" charset="0"/>
              </a:rPr>
              <a:t>работы</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572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980728"/>
            <a:ext cx="70567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white"/>
                </a:solidFill>
              </a:rPr>
              <a:t>Методологический подход процессный. Принципы: научности, системности, открытости, объективности, коллегиальности, гибкости</a:t>
            </a:r>
            <a:endParaRPr lang="ru-RU" sz="1600" b="1" dirty="0">
              <a:solidFill>
                <a:prstClr val="white"/>
              </a:solidFill>
            </a:endParaRPr>
          </a:p>
        </p:txBody>
      </p:sp>
      <p:sp>
        <p:nvSpPr>
          <p:cNvPr id="4" name="Скругленный прямоугольник 3"/>
          <p:cNvSpPr/>
          <p:nvPr/>
        </p:nvSpPr>
        <p:spPr>
          <a:xfrm>
            <a:off x="1043608" y="1772816"/>
            <a:ext cx="6552728"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b="1" dirty="0" smtClean="0">
                <a:solidFill>
                  <a:prstClr val="white"/>
                </a:solidFill>
              </a:rPr>
              <a:t> Управление введением эффективного контракта</a:t>
            </a:r>
            <a:endParaRPr lang="ru-RU" b="1" dirty="0">
              <a:solidFill>
                <a:prstClr val="white"/>
              </a:solidFill>
            </a:endParaRPr>
          </a:p>
        </p:txBody>
      </p:sp>
      <p:graphicFrame>
        <p:nvGraphicFramePr>
          <p:cNvPr id="5" name="Схема 4"/>
          <p:cNvGraphicFramePr/>
          <p:nvPr>
            <p:extLst>
              <p:ext uri="{D42A27DB-BD31-4B8C-83A1-F6EECF244321}">
                <p14:modId xmlns:p14="http://schemas.microsoft.com/office/powerpoint/2010/main" val="267392007"/>
              </p:ext>
            </p:extLst>
          </p:nvPr>
        </p:nvGraphicFramePr>
        <p:xfrm>
          <a:off x="1475656" y="2276872"/>
          <a:ext cx="5640288"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827584" y="188640"/>
            <a:ext cx="7056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white"/>
                </a:solidFill>
              </a:rPr>
              <a:t>Целевой компонент: повышение качества профессиональной деятельности педагога в условиях введения эффективного контракта в ДО</a:t>
            </a:r>
            <a:r>
              <a:rPr lang="ru-RU" sz="1600" dirty="0" smtClean="0">
                <a:solidFill>
                  <a:prstClr val="white"/>
                </a:solidFill>
              </a:rPr>
              <a:t>У</a:t>
            </a:r>
            <a:endParaRPr lang="ru-RU" sz="1600" dirty="0">
              <a:solidFill>
                <a:prstClr val="white"/>
              </a:solidFill>
            </a:endParaRPr>
          </a:p>
        </p:txBody>
      </p:sp>
      <p:sp>
        <p:nvSpPr>
          <p:cNvPr id="7" name="Прямоугольник 6"/>
          <p:cNvSpPr/>
          <p:nvPr/>
        </p:nvSpPr>
        <p:spPr>
          <a:xfrm>
            <a:off x="1331640" y="5733256"/>
            <a:ext cx="58326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rPr>
              <a:t>Результативный компонент: эффективность деятельности педагога в ДОУ.</a:t>
            </a:r>
            <a:endParaRPr lang="ru-RU" b="1" dirty="0">
              <a:solidFill>
                <a:prstClr val="white"/>
              </a:solidFill>
            </a:endParaRPr>
          </a:p>
        </p:txBody>
      </p:sp>
      <p:cxnSp>
        <p:nvCxnSpPr>
          <p:cNvPr id="9" name="Прямая со стрелкой 8"/>
          <p:cNvCxnSpPr/>
          <p:nvPr/>
        </p:nvCxnSpPr>
        <p:spPr>
          <a:xfrm>
            <a:off x="4283968" y="692696"/>
            <a:ext cx="0" cy="288032"/>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283968" y="5445224"/>
            <a:ext cx="0" cy="288032"/>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283968" y="1484784"/>
            <a:ext cx="0" cy="504056"/>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4167" y="0"/>
            <a:ext cx="1209833" cy="908720"/>
          </a:xfrm>
          <a:prstGeom prst="rect">
            <a:avLst/>
          </a:prstGeom>
        </p:spPr>
      </p:pic>
      <p:pic>
        <p:nvPicPr>
          <p:cNvPr id="34" name="Рисунок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38177"/>
            <a:ext cx="9144000" cy="187167"/>
          </a:xfrm>
          <a:prstGeom prst="rect">
            <a:avLst/>
          </a:prstGeom>
        </p:spPr>
      </p:pic>
      <p:pic>
        <p:nvPicPr>
          <p:cNvPr id="45" name="Рисунок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679"/>
            <a:ext cx="832749" cy="619010"/>
          </a:xfrm>
          <a:prstGeom prst="rect">
            <a:avLst/>
          </a:prstGeom>
        </p:spPr>
      </p:pic>
    </p:spTree>
    <p:extLst>
      <p:ext uri="{BB962C8B-B14F-4D97-AF65-F5344CB8AC3E}">
        <p14:creationId xmlns:p14="http://schemas.microsoft.com/office/powerpoint/2010/main" val="145145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74217250"/>
              </p:ext>
            </p:extLst>
          </p:nvPr>
        </p:nvGraphicFramePr>
        <p:xfrm>
          <a:off x="611560" y="1340767"/>
          <a:ext cx="8172908" cy="731520"/>
        </p:xfrm>
        <a:graphic>
          <a:graphicData uri="http://schemas.openxmlformats.org/drawingml/2006/table">
            <a:tbl>
              <a:tblPr firstRow="1" bandRow="1">
                <a:tableStyleId>{5C22544A-7EE6-4342-B048-85BDC9FD1C3A}</a:tableStyleId>
              </a:tblPr>
              <a:tblGrid>
                <a:gridCol w="4104456"/>
                <a:gridCol w="4068452"/>
              </a:tblGrid>
              <a:tr h="354320">
                <a:tc>
                  <a:txBody>
                    <a:bodyPr/>
                    <a:lstStyle/>
                    <a:p>
                      <a:pPr algn="ctr"/>
                      <a:r>
                        <a:rPr lang="ru-RU" dirty="0" smtClean="0">
                          <a:latin typeface="Arial" panose="020B0604020202020204" pitchFamily="34" charset="0"/>
                          <a:cs typeface="Arial" panose="020B0604020202020204" pitchFamily="34" charset="0"/>
                        </a:rPr>
                        <a:t>ФУНКЦИИ</a:t>
                      </a:r>
                      <a:endParaRPr lang="ru-RU" dirty="0">
                        <a:latin typeface="Arial" panose="020B0604020202020204" pitchFamily="34" charset="0"/>
                        <a:cs typeface="Arial" panose="020B0604020202020204" pitchFamily="34" charset="0"/>
                      </a:endParaRPr>
                    </a:p>
                  </a:txBody>
                  <a:tcPr/>
                </a:tc>
                <a:tc>
                  <a:txBody>
                    <a:bodyPr/>
                    <a:lstStyle/>
                    <a:p>
                      <a:pPr algn="l"/>
                      <a:r>
                        <a:rPr lang="ru-RU" dirty="0" smtClean="0">
                          <a:latin typeface="Arial" panose="020B0604020202020204" pitchFamily="34" charset="0"/>
                          <a:cs typeface="Arial" panose="020B0604020202020204" pitchFamily="34" charset="0"/>
                        </a:rPr>
                        <a:t>УПРАВЛЕНЧЕСКИЕ ДЕЙСТВИЯ</a:t>
                      </a:r>
                      <a:endParaRPr lang="ru-RU" dirty="0">
                        <a:latin typeface="Arial" panose="020B0604020202020204" pitchFamily="34" charset="0"/>
                        <a:cs typeface="Arial" panose="020B0604020202020204" pitchFamily="34" charset="0"/>
                      </a:endParaRPr>
                    </a:p>
                  </a:txBody>
                  <a:tcPr/>
                </a:tc>
              </a:tr>
              <a:tr h="354320">
                <a:tc>
                  <a:txBody>
                    <a:bodyPr/>
                    <a:lstStyle/>
                    <a:p>
                      <a:pPr algn="l"/>
                      <a:endParaRPr lang="ru-RU" b="1" dirty="0">
                        <a:latin typeface="Arial" panose="020B0604020202020204" pitchFamily="34" charset="0"/>
                        <a:cs typeface="Arial" panose="020B0604020202020204" pitchFamily="34" charset="0"/>
                      </a:endParaRPr>
                    </a:p>
                  </a:txBody>
                  <a:tcPr/>
                </a:tc>
                <a:tc>
                  <a:txBody>
                    <a:bodyPr/>
                    <a:lstStyle/>
                    <a:p>
                      <a:pPr algn="l"/>
                      <a:endParaRPr lang="ru-RU" b="1" dirty="0">
                        <a:latin typeface="Arial" panose="020B0604020202020204" pitchFamily="34" charset="0"/>
                        <a:cs typeface="Arial" panose="020B0604020202020204" pitchFamily="34" charset="0"/>
                      </a:endParaRPr>
                    </a:p>
                  </a:txBody>
                  <a:tcPr/>
                </a:tc>
              </a:tr>
            </a:tbl>
          </a:graphicData>
        </a:graphic>
      </p:graphicFrame>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8640"/>
            <a:ext cx="1333922" cy="99154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9" y="86847"/>
            <a:ext cx="1455631" cy="109334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8177"/>
            <a:ext cx="9144000" cy="51982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4037014230"/>
              </p:ext>
            </p:extLst>
          </p:nvPr>
        </p:nvGraphicFramePr>
        <p:xfrm>
          <a:off x="265203" y="1340768"/>
          <a:ext cx="8555269" cy="4846320"/>
        </p:xfrm>
        <a:graphic>
          <a:graphicData uri="http://schemas.openxmlformats.org/drawingml/2006/table">
            <a:tbl>
              <a:tblPr firstRow="1" bandRow="1">
                <a:tableStyleId>{5C22544A-7EE6-4342-B048-85BDC9FD1C3A}</a:tableStyleId>
              </a:tblPr>
              <a:tblGrid>
                <a:gridCol w="2362581"/>
                <a:gridCol w="6192688"/>
              </a:tblGrid>
              <a:tr h="354320">
                <a:tc>
                  <a:txBody>
                    <a:bodyPr/>
                    <a:lstStyle/>
                    <a:p>
                      <a:pPr algn="ctr"/>
                      <a:r>
                        <a:rPr lang="ru-RU" dirty="0" smtClean="0">
                          <a:latin typeface="Arial" panose="020B0604020202020204" pitchFamily="34" charset="0"/>
                          <a:cs typeface="Arial" panose="020B0604020202020204" pitchFamily="34" charset="0"/>
                        </a:rPr>
                        <a:t>ФУНКЦИИ</a:t>
                      </a:r>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УПРАВЛЕНЧЕСКИЕ ДЕЙСТВИЯ</a:t>
                      </a:r>
                      <a:endParaRPr lang="ru-RU" dirty="0">
                        <a:latin typeface="Arial" panose="020B0604020202020204" pitchFamily="34" charset="0"/>
                        <a:cs typeface="Arial" panose="020B0604020202020204" pitchFamily="34" charset="0"/>
                      </a:endParaRPr>
                    </a:p>
                  </a:txBody>
                  <a:tcPr/>
                </a:tc>
              </a:tr>
              <a:tr h="354320">
                <a:tc>
                  <a:txBody>
                    <a:bodyPr/>
                    <a:lstStyle/>
                    <a:p>
                      <a:pPr algn="l"/>
                      <a:r>
                        <a:rPr lang="ru-RU" b="1" dirty="0" smtClean="0">
                          <a:latin typeface="Arial" panose="020B0604020202020204" pitchFamily="34" charset="0"/>
                          <a:cs typeface="Arial" panose="020B0604020202020204" pitchFamily="34" charset="0"/>
                        </a:rPr>
                        <a:t>Предварительный анализ</a:t>
                      </a:r>
                      <a:endParaRPr lang="ru-RU" b="1" dirty="0">
                        <a:latin typeface="Arial" panose="020B0604020202020204" pitchFamily="34" charset="0"/>
                        <a:cs typeface="Arial" panose="020B0604020202020204" pitchFamily="34" charset="0"/>
                      </a:endParaRPr>
                    </a:p>
                  </a:txBody>
                  <a:tcPr/>
                </a:tc>
                <a:tc>
                  <a:txBody>
                    <a:bodyPr/>
                    <a:lstStyle/>
                    <a:p>
                      <a:pPr algn="just"/>
                      <a:r>
                        <a:rPr lang="ru-RU" sz="1700" b="1" dirty="0" smtClean="0">
                          <a:latin typeface="Arial" panose="020B0604020202020204" pitchFamily="34" charset="0"/>
                          <a:cs typeface="Arial" panose="020B0604020202020204" pitchFamily="34" charset="0"/>
                        </a:rPr>
                        <a:t>Анализ трудовых договоров, условий оплаты труда</a:t>
                      </a:r>
                      <a:endParaRPr lang="ru-RU" sz="1700" b="1" dirty="0">
                        <a:latin typeface="Arial" panose="020B0604020202020204" pitchFamily="34" charset="0"/>
                        <a:cs typeface="Arial" panose="020B0604020202020204" pitchFamily="34" charset="0"/>
                      </a:endParaRPr>
                    </a:p>
                  </a:txBody>
                  <a:tcPr/>
                </a:tc>
              </a:tr>
              <a:tr h="354320">
                <a:tc>
                  <a:txBody>
                    <a:bodyPr/>
                    <a:lstStyle/>
                    <a:p>
                      <a:pPr algn="l"/>
                      <a:r>
                        <a:rPr lang="ru-RU" b="1" dirty="0" smtClean="0">
                          <a:latin typeface="Arial" panose="020B0604020202020204" pitchFamily="34" charset="0"/>
                          <a:cs typeface="Arial" panose="020B0604020202020204" pitchFamily="34" charset="0"/>
                        </a:rPr>
                        <a:t>Планирование </a:t>
                      </a:r>
                      <a:endParaRPr lang="ru-RU" b="1" dirty="0">
                        <a:latin typeface="Arial" panose="020B0604020202020204" pitchFamily="34" charset="0"/>
                        <a:cs typeface="Arial" panose="020B0604020202020204" pitchFamily="34" charset="0"/>
                      </a:endParaRPr>
                    </a:p>
                  </a:txBody>
                  <a:tcPr/>
                </a:tc>
                <a:tc>
                  <a:txBody>
                    <a:bodyPr/>
                    <a:lstStyle/>
                    <a:p>
                      <a:pPr algn="just"/>
                      <a:r>
                        <a:rPr lang="ru-RU" sz="1700" b="1" dirty="0" smtClean="0">
                          <a:latin typeface="Arial" panose="020B0604020202020204" pitchFamily="34" charset="0"/>
                          <a:cs typeface="Arial" panose="020B0604020202020204" pitchFamily="34" charset="0"/>
                        </a:rPr>
                        <a:t>Перечень</a:t>
                      </a:r>
                      <a:r>
                        <a:rPr lang="ru-RU" sz="1700" b="1" baseline="0" dirty="0" smtClean="0">
                          <a:latin typeface="Arial" panose="020B0604020202020204" pitchFamily="34" charset="0"/>
                          <a:cs typeface="Arial" panose="020B0604020202020204" pitchFamily="34" charset="0"/>
                        </a:rPr>
                        <a:t> необходимых изменений в</a:t>
                      </a:r>
                      <a:r>
                        <a:rPr lang="ru-RU" sz="1700" b="1" dirty="0" smtClean="0">
                          <a:latin typeface="Arial" panose="020B0604020202020204" pitchFamily="34" charset="0"/>
                          <a:cs typeface="Arial" panose="020B0604020202020204" pitchFamily="34" charset="0"/>
                        </a:rPr>
                        <a:t> локальные акты</a:t>
                      </a:r>
                    </a:p>
                    <a:p>
                      <a:pPr algn="just"/>
                      <a:r>
                        <a:rPr lang="ru-RU" sz="1700" b="1" dirty="0" smtClean="0">
                          <a:latin typeface="Arial" panose="020B0604020202020204" pitchFamily="34" charset="0"/>
                          <a:cs typeface="Arial" panose="020B0604020202020204" pitchFamily="34" charset="0"/>
                        </a:rPr>
                        <a:t>Составление плана </a:t>
                      </a:r>
                      <a:r>
                        <a:rPr lang="ru-RU" sz="1700" b="1" baseline="0" dirty="0" smtClean="0">
                          <a:latin typeface="Arial" panose="020B0604020202020204" pitchFamily="34" charset="0"/>
                          <a:cs typeface="Arial" panose="020B0604020202020204" pitchFamily="34" charset="0"/>
                        </a:rPr>
                        <a:t> по разработке показателей и критериев эффективности деятельности</a:t>
                      </a:r>
                      <a:endParaRPr lang="ru-RU" sz="1700" b="1" dirty="0">
                        <a:latin typeface="Arial" panose="020B0604020202020204" pitchFamily="34" charset="0"/>
                        <a:cs typeface="Arial" panose="020B0604020202020204" pitchFamily="34" charset="0"/>
                      </a:endParaRPr>
                    </a:p>
                  </a:txBody>
                  <a:tcPr/>
                </a:tc>
              </a:tr>
              <a:tr h="354320">
                <a:tc>
                  <a:txBody>
                    <a:bodyPr/>
                    <a:lstStyle/>
                    <a:p>
                      <a:pPr algn="l"/>
                      <a:r>
                        <a:rPr lang="ru-RU" b="1" dirty="0" smtClean="0">
                          <a:latin typeface="Arial" panose="020B0604020202020204" pitchFamily="34" charset="0"/>
                          <a:cs typeface="Arial" panose="020B0604020202020204" pitchFamily="34" charset="0"/>
                        </a:rPr>
                        <a:t>Организация</a:t>
                      </a:r>
                      <a:endParaRPr lang="ru-RU" b="1" dirty="0">
                        <a:latin typeface="Arial" panose="020B0604020202020204" pitchFamily="34" charset="0"/>
                        <a:cs typeface="Arial" panose="020B0604020202020204" pitchFamily="34" charset="0"/>
                      </a:endParaRPr>
                    </a:p>
                  </a:txBody>
                  <a:tcPr/>
                </a:tc>
                <a:tc>
                  <a:txBody>
                    <a:bodyPr/>
                    <a:lstStyle/>
                    <a:p>
                      <a:pPr algn="just"/>
                      <a:r>
                        <a:rPr lang="ru-RU" sz="1700" b="1" dirty="0" smtClean="0">
                          <a:latin typeface="Arial" panose="020B0604020202020204" pitchFamily="34" charset="0"/>
                          <a:cs typeface="Arial" panose="020B0604020202020204" pitchFamily="34" charset="0"/>
                        </a:rPr>
                        <a:t>Разъяснительная работа в коллективе</a:t>
                      </a:r>
                    </a:p>
                    <a:p>
                      <a:pPr algn="just"/>
                      <a:r>
                        <a:rPr lang="ru-RU" sz="1700" b="1" dirty="0" smtClean="0">
                          <a:latin typeface="Arial" panose="020B0604020202020204" pitchFamily="34" charset="0"/>
                          <a:cs typeface="Arial" panose="020B0604020202020204" pitchFamily="34" charset="0"/>
                        </a:rPr>
                        <a:t>Внесение изменений в трудовые договора, локальные акты</a:t>
                      </a:r>
                      <a:endParaRPr lang="ru-RU" sz="1700" b="1" dirty="0">
                        <a:latin typeface="Arial" panose="020B0604020202020204" pitchFamily="34" charset="0"/>
                        <a:cs typeface="Arial" panose="020B0604020202020204" pitchFamily="34" charset="0"/>
                      </a:endParaRPr>
                    </a:p>
                  </a:txBody>
                  <a:tcPr/>
                </a:tc>
              </a:tr>
              <a:tr h="354320">
                <a:tc>
                  <a:txBody>
                    <a:bodyPr/>
                    <a:lstStyle/>
                    <a:p>
                      <a:pPr algn="l"/>
                      <a:r>
                        <a:rPr lang="ru-RU" b="1" dirty="0" smtClean="0">
                          <a:latin typeface="Arial" panose="020B0604020202020204" pitchFamily="34" charset="0"/>
                          <a:cs typeface="Arial" panose="020B0604020202020204" pitchFamily="34" charset="0"/>
                        </a:rPr>
                        <a:t>Контроль</a:t>
                      </a:r>
                      <a:endParaRPr lang="ru-RU" b="1" dirty="0">
                        <a:latin typeface="Arial" panose="020B0604020202020204" pitchFamily="34" charset="0"/>
                        <a:cs typeface="Arial" panose="020B0604020202020204" pitchFamily="34" charset="0"/>
                      </a:endParaRPr>
                    </a:p>
                  </a:txBody>
                  <a:tcPr/>
                </a:tc>
                <a:tc>
                  <a:txBody>
                    <a:bodyPr/>
                    <a:lstStyle/>
                    <a:p>
                      <a:pPr algn="just"/>
                      <a:r>
                        <a:rPr lang="ru-RU" sz="1700" b="1" dirty="0" smtClean="0">
                          <a:latin typeface="Arial" panose="020B0604020202020204" pitchFamily="34" charset="0"/>
                          <a:cs typeface="Arial" panose="020B0604020202020204" pitchFamily="34" charset="0"/>
                        </a:rPr>
                        <a:t>Контроль всех организационных вопросов</a:t>
                      </a:r>
                      <a:endParaRPr lang="ru-RU" sz="1700" b="1" dirty="0">
                        <a:latin typeface="Arial" panose="020B0604020202020204" pitchFamily="34" charset="0"/>
                        <a:cs typeface="Arial" panose="020B0604020202020204" pitchFamily="34" charset="0"/>
                      </a:endParaRPr>
                    </a:p>
                  </a:txBody>
                  <a:tcPr/>
                </a:tc>
              </a:tr>
              <a:tr h="354320">
                <a:tc>
                  <a:txBody>
                    <a:bodyPr/>
                    <a:lstStyle/>
                    <a:p>
                      <a:pPr algn="l"/>
                      <a:r>
                        <a:rPr lang="ru-RU" b="1" dirty="0" smtClean="0">
                          <a:latin typeface="Arial" panose="020B0604020202020204" pitchFamily="34" charset="0"/>
                          <a:cs typeface="Arial" panose="020B0604020202020204" pitchFamily="34" charset="0"/>
                        </a:rPr>
                        <a:t>Текущий анализ</a:t>
                      </a:r>
                      <a:endParaRPr lang="ru-RU" b="1" dirty="0">
                        <a:latin typeface="Arial" panose="020B0604020202020204" pitchFamily="34" charset="0"/>
                        <a:cs typeface="Arial" panose="020B0604020202020204" pitchFamily="34" charset="0"/>
                      </a:endParaRPr>
                    </a:p>
                  </a:txBody>
                  <a:tcPr/>
                </a:tc>
                <a:tc>
                  <a:txBody>
                    <a:bodyPr/>
                    <a:lstStyle/>
                    <a:p>
                      <a:pPr algn="just"/>
                      <a:r>
                        <a:rPr lang="ru-RU" sz="1700" b="1" dirty="0" smtClean="0">
                          <a:latin typeface="Arial" panose="020B0604020202020204" pitchFamily="34" charset="0"/>
                          <a:cs typeface="Arial" panose="020B0604020202020204" pitchFamily="34" charset="0"/>
                        </a:rPr>
                        <a:t>Выявление отклонений</a:t>
                      </a:r>
                    </a:p>
                    <a:p>
                      <a:pPr algn="just"/>
                      <a:r>
                        <a:rPr lang="ru-RU" sz="1700" b="1" dirty="0" smtClean="0">
                          <a:latin typeface="Arial" panose="020B0604020202020204" pitchFamily="34" charset="0"/>
                          <a:cs typeface="Arial" panose="020B0604020202020204" pitchFamily="34" charset="0"/>
                        </a:rPr>
                        <a:t>Анализ эффективности и целесообразности утвержденных показателей эффективности и критериев</a:t>
                      </a:r>
                      <a:endParaRPr lang="ru-RU" sz="1700" b="1" dirty="0">
                        <a:latin typeface="Arial" panose="020B0604020202020204" pitchFamily="34" charset="0"/>
                        <a:cs typeface="Arial" panose="020B0604020202020204" pitchFamily="34" charset="0"/>
                      </a:endParaRPr>
                    </a:p>
                  </a:txBody>
                  <a:tcPr/>
                </a:tc>
              </a:tr>
              <a:tr h="354320">
                <a:tc>
                  <a:txBody>
                    <a:bodyPr/>
                    <a:lstStyle/>
                    <a:p>
                      <a:pPr algn="l"/>
                      <a:r>
                        <a:rPr lang="ru-RU" b="1" dirty="0" smtClean="0">
                          <a:latin typeface="Arial" panose="020B0604020202020204" pitchFamily="34" charset="0"/>
                          <a:cs typeface="Arial" panose="020B0604020202020204" pitchFamily="34" charset="0"/>
                        </a:rPr>
                        <a:t>Регулирование</a:t>
                      </a:r>
                      <a:endParaRPr lang="ru-RU" b="1" dirty="0">
                        <a:latin typeface="Arial" panose="020B0604020202020204" pitchFamily="34" charset="0"/>
                        <a:cs typeface="Arial" panose="020B0604020202020204" pitchFamily="34" charset="0"/>
                      </a:endParaRPr>
                    </a:p>
                  </a:txBody>
                  <a:tcPr/>
                </a:tc>
                <a:tc>
                  <a:txBody>
                    <a:bodyPr/>
                    <a:lstStyle/>
                    <a:p>
                      <a:pPr algn="just"/>
                      <a:r>
                        <a:rPr lang="ru-RU" sz="1700" b="1" dirty="0" smtClean="0">
                          <a:latin typeface="Arial" panose="020B0604020202020204" pitchFamily="34" charset="0"/>
                          <a:cs typeface="Arial" panose="020B0604020202020204" pitchFamily="34" charset="0"/>
                        </a:rPr>
                        <a:t>Корректировка отклонений на основе данных текущего контроля и анализа</a:t>
                      </a:r>
                      <a:endParaRPr lang="ru-RU" sz="1700" b="1" dirty="0">
                        <a:latin typeface="Arial" panose="020B0604020202020204" pitchFamily="34" charset="0"/>
                        <a:cs typeface="Arial" panose="020B0604020202020204" pitchFamily="34" charset="0"/>
                      </a:endParaRPr>
                    </a:p>
                  </a:txBody>
                  <a:tcPr/>
                </a:tc>
              </a:tr>
            </a:tbl>
          </a:graphicData>
        </a:graphic>
      </p:graphicFrame>
      <p:sp>
        <p:nvSpPr>
          <p:cNvPr id="2" name="TextBox 1"/>
          <p:cNvSpPr txBox="1"/>
          <p:nvPr/>
        </p:nvSpPr>
        <p:spPr>
          <a:xfrm>
            <a:off x="1835696" y="257331"/>
            <a:ext cx="5616624" cy="646331"/>
          </a:xfrm>
          <a:prstGeom prst="rect">
            <a:avLst/>
          </a:prstGeom>
          <a:noFill/>
        </p:spPr>
        <p:txBody>
          <a:bodyPr wrap="square" rtlCol="0">
            <a:spAutoFit/>
          </a:bodyPr>
          <a:lstStyle/>
          <a:p>
            <a:pPr algn="ctr"/>
            <a:r>
              <a:rPr lang="ru-RU" b="1" dirty="0" smtClean="0">
                <a:latin typeface="Arial" panose="020B0604020202020204" pitchFamily="34" charset="0"/>
                <a:cs typeface="Arial" panose="020B0604020202020204" pitchFamily="34" charset="0"/>
              </a:rPr>
              <a:t>СОДЕРЖАТЕЛЬНЫЙ КОМПОНЕНТ ВВЕДЕНИЯ  «ЭФФЕКТИВНОГО КОНТРАКТА»</a:t>
            </a:r>
            <a:endParaRPr lang="ru-RU"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980728"/>
            <a:ext cx="70567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white"/>
                </a:solidFill>
              </a:rPr>
              <a:t>Методологический подход процессный. Принципы: научности, системности, открытости, объективности, коллегиальности, гибкости</a:t>
            </a:r>
            <a:endParaRPr lang="ru-RU" sz="1600" b="1" dirty="0">
              <a:solidFill>
                <a:prstClr val="white"/>
              </a:solidFill>
            </a:endParaRPr>
          </a:p>
        </p:txBody>
      </p:sp>
      <p:sp>
        <p:nvSpPr>
          <p:cNvPr id="4" name="Скругленный прямоугольник 3"/>
          <p:cNvSpPr/>
          <p:nvPr/>
        </p:nvSpPr>
        <p:spPr>
          <a:xfrm>
            <a:off x="1043608" y="1772816"/>
            <a:ext cx="6552728"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b="1" dirty="0" smtClean="0">
                <a:solidFill>
                  <a:prstClr val="white"/>
                </a:solidFill>
              </a:rPr>
              <a:t> Управление введением эффективного контракта</a:t>
            </a:r>
            <a:endParaRPr lang="ru-RU" b="1" dirty="0">
              <a:solidFill>
                <a:prstClr val="white"/>
              </a:solidFill>
            </a:endParaRPr>
          </a:p>
        </p:txBody>
      </p:sp>
      <p:graphicFrame>
        <p:nvGraphicFramePr>
          <p:cNvPr id="5" name="Схема 4"/>
          <p:cNvGraphicFramePr/>
          <p:nvPr>
            <p:extLst>
              <p:ext uri="{D42A27DB-BD31-4B8C-83A1-F6EECF244321}">
                <p14:modId xmlns:p14="http://schemas.microsoft.com/office/powerpoint/2010/main" val="1646329241"/>
              </p:ext>
            </p:extLst>
          </p:nvPr>
        </p:nvGraphicFramePr>
        <p:xfrm>
          <a:off x="1475656" y="2276872"/>
          <a:ext cx="5640288"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827584" y="188640"/>
            <a:ext cx="705678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white"/>
                </a:solidFill>
              </a:rPr>
              <a:t>Целевой компонент: повышение качества профессиональной деятельности педагога в условиях введения эффективного контракта в ДО</a:t>
            </a:r>
            <a:r>
              <a:rPr lang="ru-RU" sz="1600" dirty="0" smtClean="0">
                <a:solidFill>
                  <a:prstClr val="white"/>
                </a:solidFill>
              </a:rPr>
              <a:t>У</a:t>
            </a:r>
            <a:endParaRPr lang="ru-RU" sz="1600" dirty="0">
              <a:solidFill>
                <a:prstClr val="white"/>
              </a:solidFill>
            </a:endParaRPr>
          </a:p>
        </p:txBody>
      </p:sp>
      <p:sp>
        <p:nvSpPr>
          <p:cNvPr id="7" name="Прямоугольник 6"/>
          <p:cNvSpPr/>
          <p:nvPr/>
        </p:nvSpPr>
        <p:spPr>
          <a:xfrm>
            <a:off x="1331640" y="5733256"/>
            <a:ext cx="583264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prstClr val="white"/>
                </a:solidFill>
              </a:rPr>
              <a:t>Результативный компонент: эффективность деятельности педагога в ДОУ.</a:t>
            </a:r>
            <a:endParaRPr lang="ru-RU" b="1" dirty="0">
              <a:solidFill>
                <a:prstClr val="white"/>
              </a:solidFill>
            </a:endParaRPr>
          </a:p>
        </p:txBody>
      </p:sp>
      <p:cxnSp>
        <p:nvCxnSpPr>
          <p:cNvPr id="9" name="Прямая со стрелкой 8"/>
          <p:cNvCxnSpPr/>
          <p:nvPr/>
        </p:nvCxnSpPr>
        <p:spPr>
          <a:xfrm>
            <a:off x="4283968" y="692696"/>
            <a:ext cx="0" cy="288032"/>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283968" y="5445224"/>
            <a:ext cx="0" cy="288032"/>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283968" y="1484784"/>
            <a:ext cx="0" cy="504056"/>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3" name="Рисунок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4167" y="0"/>
            <a:ext cx="1209833" cy="908720"/>
          </a:xfrm>
          <a:prstGeom prst="rect">
            <a:avLst/>
          </a:prstGeom>
        </p:spPr>
      </p:pic>
      <p:pic>
        <p:nvPicPr>
          <p:cNvPr id="34" name="Рисунок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338177"/>
            <a:ext cx="9144000" cy="187167"/>
          </a:xfrm>
          <a:prstGeom prst="rect">
            <a:avLst/>
          </a:prstGeom>
        </p:spPr>
      </p:pic>
      <p:pic>
        <p:nvPicPr>
          <p:cNvPr id="45" name="Рисунок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679"/>
            <a:ext cx="832749" cy="619010"/>
          </a:xfrm>
          <a:prstGeom prst="rect">
            <a:avLst/>
          </a:prstGeom>
        </p:spPr>
      </p:pic>
    </p:spTree>
    <p:extLst>
      <p:ext uri="{BB962C8B-B14F-4D97-AF65-F5344CB8AC3E}">
        <p14:creationId xmlns:p14="http://schemas.microsoft.com/office/powerpoint/2010/main" val="2951095017"/>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0.xml><?xml version="1.0" encoding="utf-8"?>
<a:theme xmlns:a="http://schemas.openxmlformats.org/drawingml/2006/main" name="10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1.xml><?xml version="1.0" encoding="utf-8"?>
<a:theme xmlns:a="http://schemas.openxmlformats.org/drawingml/2006/main" name="11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2.xml><?xml version="1.0" encoding="utf-8"?>
<a:theme xmlns:a="http://schemas.openxmlformats.org/drawingml/2006/main" name="12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3.xml><?xml version="1.0" encoding="utf-8"?>
<a:theme xmlns:a="http://schemas.openxmlformats.org/drawingml/2006/main" name="4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4.xml><?xml version="1.0" encoding="utf-8"?>
<a:theme xmlns:a="http://schemas.openxmlformats.org/drawingml/2006/main" name="13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5.xml><?xml version="1.0" encoding="utf-8"?>
<a:theme xmlns:a="http://schemas.openxmlformats.org/drawingml/2006/main" name="14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6.xml><?xml version="1.0" encoding="utf-8"?>
<a:theme xmlns:a="http://schemas.openxmlformats.org/drawingml/2006/main" name="15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7.xml><?xml version="1.0" encoding="utf-8"?>
<a:theme xmlns:a="http://schemas.openxmlformats.org/drawingml/2006/main" name="16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8.xml><?xml version="1.0" encoding="utf-8"?>
<a:theme xmlns:a="http://schemas.openxmlformats.org/drawingml/2006/main" name="5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9.xml><?xml version="1.0" encoding="utf-8"?>
<a:theme xmlns:a="http://schemas.openxmlformats.org/drawingml/2006/main" name="17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5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0.xml><?xml version="1.0" encoding="utf-8"?>
<a:theme xmlns:a="http://schemas.openxmlformats.org/drawingml/2006/main" name="18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1.xml><?xml version="1.0" encoding="utf-8"?>
<a:theme xmlns:a="http://schemas.openxmlformats.org/drawingml/2006/main" name="19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2.xml><?xml version="1.0" encoding="utf-8"?>
<a:theme xmlns:a="http://schemas.openxmlformats.org/drawingml/2006/main" name="20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3.xml><?xml version="1.0" encoding="utf-8"?>
<a:theme xmlns:a="http://schemas.openxmlformats.org/drawingml/2006/main" name="6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4.xml><?xml version="1.0" encoding="utf-8"?>
<a:theme xmlns:a="http://schemas.openxmlformats.org/drawingml/2006/main" name="21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5.xml><?xml version="1.0" encoding="utf-8"?>
<a:theme xmlns:a="http://schemas.openxmlformats.org/drawingml/2006/main" name="22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6.xml><?xml version="1.0" encoding="utf-8"?>
<a:theme xmlns:a="http://schemas.openxmlformats.org/drawingml/2006/main" name="23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7.xml><?xml version="1.0" encoding="utf-8"?>
<a:theme xmlns:a="http://schemas.openxmlformats.org/drawingml/2006/main" name="24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8.xml><?xml version="1.0" encoding="utf-8"?>
<a:theme xmlns:a="http://schemas.openxmlformats.org/drawingml/2006/main" name="7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9.xml><?xml version="1.0" encoding="utf-8"?>
<a:theme xmlns:a="http://schemas.openxmlformats.org/drawingml/2006/main" name="25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6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0.xml><?xml version="1.0" encoding="utf-8"?>
<a:theme xmlns:a="http://schemas.openxmlformats.org/drawingml/2006/main" name="26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1.xml><?xml version="1.0" encoding="utf-8"?>
<a:theme xmlns:a="http://schemas.openxmlformats.org/drawingml/2006/main" name="27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2.xml><?xml version="1.0" encoding="utf-8"?>
<a:theme xmlns:a="http://schemas.openxmlformats.org/drawingml/2006/main" name="28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3.xml><?xml version="1.0" encoding="utf-8"?>
<a:theme xmlns:a="http://schemas.openxmlformats.org/drawingml/2006/main" name="8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4.xml><?xml version="1.0" encoding="utf-8"?>
<a:theme xmlns:a="http://schemas.openxmlformats.org/drawingml/2006/main" name="29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5.xml><?xml version="1.0" encoding="utf-8"?>
<a:theme xmlns:a="http://schemas.openxmlformats.org/drawingml/2006/main" name="30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6.xml><?xml version="1.0" encoding="utf-8"?>
<a:theme xmlns:a="http://schemas.openxmlformats.org/drawingml/2006/main" name="31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7.xml><?xml version="1.0" encoding="utf-8"?>
<a:theme xmlns:a="http://schemas.openxmlformats.org/drawingml/2006/main" name="32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8.xml><?xml version="1.0" encoding="utf-8"?>
<a:theme xmlns:a="http://schemas.openxmlformats.org/drawingml/2006/main" name="9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9.xml><?xml version="1.0" encoding="utf-8"?>
<a:theme xmlns:a="http://schemas.openxmlformats.org/drawingml/2006/main" name="33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7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0.xml><?xml version="1.0" encoding="utf-8"?>
<a:theme xmlns:a="http://schemas.openxmlformats.org/drawingml/2006/main" name="34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1.xml><?xml version="1.0" encoding="utf-8"?>
<a:theme xmlns:a="http://schemas.openxmlformats.org/drawingml/2006/main" name="35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2.xml><?xml version="1.0" encoding="utf-8"?>
<a:theme xmlns:a="http://schemas.openxmlformats.org/drawingml/2006/main" name="36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3.xml><?xml version="1.0" encoding="utf-8"?>
<a:theme xmlns:a="http://schemas.openxmlformats.org/drawingml/2006/main" name="10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4.xml><?xml version="1.0" encoding="utf-8"?>
<a:theme xmlns:a="http://schemas.openxmlformats.org/drawingml/2006/main" name="37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5.xml><?xml version="1.0" encoding="utf-8"?>
<a:theme xmlns:a="http://schemas.openxmlformats.org/drawingml/2006/main" name="38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6.xml><?xml version="1.0" encoding="utf-8"?>
<a:theme xmlns:a="http://schemas.openxmlformats.org/drawingml/2006/main" name="39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7.xml><?xml version="1.0" encoding="utf-8"?>
<a:theme xmlns:a="http://schemas.openxmlformats.org/drawingml/2006/main" name="40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8.xml><?xml version="1.0" encoding="utf-8"?>
<a:theme xmlns:a="http://schemas.openxmlformats.org/drawingml/2006/main" name="11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9.xml><?xml version="1.0" encoding="utf-8"?>
<a:theme xmlns:a="http://schemas.openxmlformats.org/drawingml/2006/main" name="41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8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0.xml><?xml version="1.0" encoding="utf-8"?>
<a:theme xmlns:a="http://schemas.openxmlformats.org/drawingml/2006/main" name="42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51.xml><?xml version="1.0" encoding="utf-8"?>
<a:theme xmlns:a="http://schemas.openxmlformats.org/drawingml/2006/main" name="43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52.xml><?xml version="1.0" encoding="utf-8"?>
<a:theme xmlns:a="http://schemas.openxmlformats.org/drawingml/2006/main" name="44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5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7.xml><?xml version="1.0" encoding="utf-8"?>
<a:theme xmlns:a="http://schemas.openxmlformats.org/drawingml/2006/main" name="2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8.xml><?xml version="1.0" encoding="utf-8"?>
<a:theme xmlns:a="http://schemas.openxmlformats.org/drawingml/2006/main" name="3_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9.xml><?xml version="1.0" encoding="utf-8"?>
<a:theme xmlns:a="http://schemas.openxmlformats.org/drawingml/2006/main" name="9_Тема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одульная">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3675</TotalTime>
  <Words>756</Words>
  <Application>Microsoft Office PowerPoint</Application>
  <PresentationFormat>Экран (4:3)</PresentationFormat>
  <Paragraphs>119</Paragraphs>
  <Slides>11</Slides>
  <Notes>1</Notes>
  <HiddenSlides>0</HiddenSlides>
  <MMClips>0</MMClips>
  <ScaleCrop>false</ScaleCrop>
  <HeadingPairs>
    <vt:vector size="4" baseType="variant">
      <vt:variant>
        <vt:lpstr>Тема</vt:lpstr>
      </vt:variant>
      <vt:variant>
        <vt:i4>52</vt:i4>
      </vt:variant>
      <vt:variant>
        <vt:lpstr>Заголовки слайдов</vt:lpstr>
      </vt:variant>
      <vt:variant>
        <vt:i4>11</vt:i4>
      </vt:variant>
    </vt:vector>
  </HeadingPairs>
  <TitlesOfParts>
    <vt:vector size="63" baseType="lpstr">
      <vt:lpstr>Тема1</vt:lpstr>
      <vt:lpstr>5_Тема9</vt:lpstr>
      <vt:lpstr>6_Тема9</vt:lpstr>
      <vt:lpstr>7_Тема9</vt:lpstr>
      <vt:lpstr>8_Тема9</vt:lpstr>
      <vt:lpstr>1_Тема1</vt:lpstr>
      <vt:lpstr>2_Тема1</vt:lpstr>
      <vt:lpstr>3_Тема1</vt:lpstr>
      <vt:lpstr>9_Тема9</vt:lpstr>
      <vt:lpstr>10_Тема9</vt:lpstr>
      <vt:lpstr>11_Тема9</vt:lpstr>
      <vt:lpstr>12_Тема9</vt:lpstr>
      <vt:lpstr>4_Тема1</vt:lpstr>
      <vt:lpstr>13_Тема9</vt:lpstr>
      <vt:lpstr>14_Тема9</vt:lpstr>
      <vt:lpstr>15_Тема9</vt:lpstr>
      <vt:lpstr>16_Тема9</vt:lpstr>
      <vt:lpstr>5_Тема1</vt:lpstr>
      <vt:lpstr>17_Тема9</vt:lpstr>
      <vt:lpstr>18_Тема9</vt:lpstr>
      <vt:lpstr>19_Тема9</vt:lpstr>
      <vt:lpstr>20_Тема9</vt:lpstr>
      <vt:lpstr>6_Тема1</vt:lpstr>
      <vt:lpstr>21_Тема9</vt:lpstr>
      <vt:lpstr>22_Тема9</vt:lpstr>
      <vt:lpstr>23_Тема9</vt:lpstr>
      <vt:lpstr>24_Тема9</vt:lpstr>
      <vt:lpstr>7_Тема1</vt:lpstr>
      <vt:lpstr>25_Тема9</vt:lpstr>
      <vt:lpstr>26_Тема9</vt:lpstr>
      <vt:lpstr>27_Тема9</vt:lpstr>
      <vt:lpstr>28_Тема9</vt:lpstr>
      <vt:lpstr>8_Тема1</vt:lpstr>
      <vt:lpstr>29_Тема9</vt:lpstr>
      <vt:lpstr>30_Тема9</vt:lpstr>
      <vt:lpstr>31_Тема9</vt:lpstr>
      <vt:lpstr>32_Тема9</vt:lpstr>
      <vt:lpstr>9_Тема1</vt:lpstr>
      <vt:lpstr>33_Тема9</vt:lpstr>
      <vt:lpstr>34_Тема9</vt:lpstr>
      <vt:lpstr>35_Тема9</vt:lpstr>
      <vt:lpstr>36_Тема9</vt:lpstr>
      <vt:lpstr>10_Тема1</vt:lpstr>
      <vt:lpstr>37_Тема9</vt:lpstr>
      <vt:lpstr>38_Тема9</vt:lpstr>
      <vt:lpstr>39_Тема9</vt:lpstr>
      <vt:lpstr>40_Тема9</vt:lpstr>
      <vt:lpstr>11_Тема1</vt:lpstr>
      <vt:lpstr>41_Тема9</vt:lpstr>
      <vt:lpstr>42_Тема9</vt:lpstr>
      <vt:lpstr>43_Тема9</vt:lpstr>
      <vt:lpstr>44_Тема9</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Нелюшка</dc:creator>
  <cp:lastModifiedBy>Алла</cp:lastModifiedBy>
  <cp:revision>333</cp:revision>
  <cp:lastPrinted>2014-11-12T22:13:15Z</cp:lastPrinted>
  <dcterms:created xsi:type="dcterms:W3CDTF">2014-05-14T16:31:48Z</dcterms:created>
  <dcterms:modified xsi:type="dcterms:W3CDTF">2016-05-18T05:59:00Z</dcterms:modified>
</cp:coreProperties>
</file>