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8" r:id="rId3"/>
    <p:sldMasterId id="2147483748" r:id="rId4"/>
    <p:sldMasterId id="2147483756" r:id="rId5"/>
    <p:sldMasterId id="2147483764" r:id="rId6"/>
    <p:sldMasterId id="2147483772" r:id="rId7"/>
    <p:sldMasterId id="2147483780" r:id="rId8"/>
  </p:sldMasterIdLst>
  <p:sldIdLst>
    <p:sldId id="259" r:id="rId9"/>
    <p:sldId id="267" r:id="rId10"/>
    <p:sldId id="288" r:id="rId11"/>
    <p:sldId id="290" r:id="rId12"/>
    <p:sldId id="285" r:id="rId13"/>
    <p:sldId id="289" r:id="rId14"/>
    <p:sldId id="284" r:id="rId15"/>
    <p:sldId id="291" r:id="rId16"/>
    <p:sldId id="295" r:id="rId17"/>
    <p:sldId id="296" r:id="rId18"/>
    <p:sldId id="292" r:id="rId19"/>
    <p:sldId id="272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CF2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80" d="100"/>
          <a:sy n="80" d="100"/>
        </p:scale>
        <p:origin x="-6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2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3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6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8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2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01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5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94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0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0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15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69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33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2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58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37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5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2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1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1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6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7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22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27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88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29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65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48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35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1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5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08.05.2019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3.png"/><Relationship Id="rId7" Type="http://schemas.openxmlformats.org/officeDocument/2006/relationships/image" Target="../media/image5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32">
            <a:off x="266021" y="3327496"/>
            <a:ext cx="2908759" cy="2181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" y="-7653"/>
            <a:ext cx="1285919" cy="1420429"/>
          </a:xfrm>
          <a:prstGeom prst="rect">
            <a:avLst/>
          </a:prstGeom>
        </p:spPr>
      </p:pic>
      <p:pic>
        <p:nvPicPr>
          <p:cNvPr id="9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70" y="-11358"/>
            <a:ext cx="1284267" cy="10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1285918" y="-11359"/>
            <a:ext cx="6382426" cy="161401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Комплексное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сопровождение детей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ограниченными возможностями здоровья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детей-инвалидов</a:t>
            </a:r>
            <a:endParaRPr lang="ru-RU" sz="20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764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348">
            <a:off x="5863795" y="3460979"/>
            <a:ext cx="2875755" cy="2147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1860"/>
            <a:ext cx="3035286" cy="2275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7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696" y="194992"/>
            <a:ext cx="4173963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Эмоциональное благополучие </a:t>
            </a:r>
          </a:p>
          <a:p>
            <a:pPr algn="ctr"/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и социальная адаптация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24" y="151856"/>
            <a:ext cx="1333922" cy="991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44678" y="1556792"/>
            <a:ext cx="4342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</a:rPr>
              <a:t>В рамках инклюзивного образования детям предоставлены  равные условия для взаимодействия и развития, что благотворно влияет на социализацию и коммуникативные навыки воспитанников.</a:t>
            </a:r>
            <a:endParaRPr lang="ru-RU" dirty="0"/>
          </a:p>
        </p:txBody>
      </p:sp>
      <p:pic>
        <p:nvPicPr>
          <p:cNvPr id="1027" name="Picture 3" descr="C:\Users\Алла\Desktop\конкурс март 2019\фото овз новые\D0B8DLvvZ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20" y="3998756"/>
            <a:ext cx="2908786" cy="212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ла\Desktop\конкурс март 2019\фото овз новые\настя в почемучках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8" y="4041928"/>
            <a:ext cx="2735153" cy="2051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1" y="1207136"/>
            <a:ext cx="3271516" cy="2453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8fNYZvQnQU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/>
          <a:stretch/>
        </p:blipFill>
        <p:spPr bwMode="auto">
          <a:xfrm>
            <a:off x="3219195" y="4044085"/>
            <a:ext cx="2450965" cy="2119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78" y="106004"/>
            <a:ext cx="1333922" cy="991549"/>
          </a:xfrm>
          <a:prstGeom prst="rect">
            <a:avLst/>
          </a:prstGeom>
        </p:spPr>
      </p:pic>
      <p:pic>
        <p:nvPicPr>
          <p:cNvPr id="2050" name="Picture 2" descr="C:\Users\Admin\Desktop\для нефедовой\IMG_4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065" y="3896334"/>
            <a:ext cx="3070796" cy="2368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3" descr="D:\Работа в ДОУ\фотки\2011 Г.Н.Голубева. 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68" y="3896334"/>
            <a:ext cx="3112221" cy="226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Picture 3" descr="C:\Users\Admin\Desktop\для нефедовой\IMG_4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895" y="1137091"/>
            <a:ext cx="3070796" cy="235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1505372" y="401723"/>
            <a:ext cx="5868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Взаимодействие с семьями воспитанников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8" y="1097553"/>
            <a:ext cx="3219450" cy="2392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1"/>
          <a:stretch/>
        </p:blipFill>
        <p:spPr bwMode="auto">
          <a:xfrm>
            <a:off x="3816281" y="995163"/>
            <a:ext cx="1902197" cy="2636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4069" r="31106" b="8257"/>
          <a:stretch/>
        </p:blipFill>
        <p:spPr bwMode="auto">
          <a:xfrm>
            <a:off x="3735827" y="3896334"/>
            <a:ext cx="1982651" cy="2501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020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54" y="42111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33660"/>
            <a:ext cx="1929838" cy="2573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69" y="3883906"/>
            <a:ext cx="3054493" cy="2290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01" y="3883906"/>
            <a:ext cx="2000997" cy="266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56" y="1186092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F:\конс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1" y="4008782"/>
            <a:ext cx="2959127" cy="216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5372" y="261225"/>
            <a:ext cx="586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Выстраивание партнерских отношений 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семьями воспитанников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s://zipview.mail.ru/get/410f37a5e2e8e82bb4eb6a50482d2991/6fd0ab8aa0a331f53977e676b05c3620?x-email=dou4sun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3" descr="https://zipview.mail.ru/get/410f37a5e2e8e82bb4eb6a50482d2991/c951aea102eeebdbf3a826aa3fb601e1?x-email=dou4sun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2464"/>
            <a:ext cx="1368152" cy="10169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3708" y="433426"/>
            <a:ext cx="5256584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Диссеминация опыта по инклюзивному образованию</a:t>
            </a:r>
            <a:endParaRPr lang="ru-RU" sz="2000" b="1" kern="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32" y="1844824"/>
            <a:ext cx="48267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Проведение </a:t>
            </a: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мастер-классов;</a:t>
            </a:r>
            <a:endParaRPr lang="ru-RU" kern="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Организация </a:t>
            </a: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семинаров;</a:t>
            </a:r>
            <a:endParaRPr lang="ru-RU" kern="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Представление опыта на </a:t>
            </a: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конференциях.</a:t>
            </a:r>
            <a:endParaRPr lang="ru-RU" kern="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75" name="Picture 3" descr="F:\8 октября СЕМИНАР\ФОТО\20181008_125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r="5734"/>
          <a:stretch/>
        </p:blipFill>
        <p:spPr bwMode="auto">
          <a:xfrm>
            <a:off x="5362430" y="1556792"/>
            <a:ext cx="3264796" cy="2085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8 октября СЕМИНАР\ФОТО\20181008_1157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7666"/>
          <a:stretch/>
        </p:blipFill>
        <p:spPr bwMode="auto">
          <a:xfrm>
            <a:off x="5940152" y="4516957"/>
            <a:ext cx="2457877" cy="1667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ОНФЕРЕНЦИЯ 28 марта\IMG_25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20812" r="5451"/>
          <a:stretch/>
        </p:blipFill>
        <p:spPr bwMode="auto">
          <a:xfrm>
            <a:off x="3203848" y="3942940"/>
            <a:ext cx="225767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008 (3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/>
          <a:stretch/>
        </p:blipFill>
        <p:spPr bwMode="auto">
          <a:xfrm>
            <a:off x="622739" y="3157627"/>
            <a:ext cx="2160240" cy="1570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1243166"/>
            <a:ext cx="5569659" cy="262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Наша деятельность по </a:t>
            </a:r>
            <a:r>
              <a:rPr lang="ru-RU" dirty="0">
                <a:latin typeface="Arial"/>
                <a:ea typeface="Times New Roman"/>
                <a:cs typeface="Times New Roman"/>
              </a:rPr>
              <a:t>отработке модели инклюзивного образования доказывает, что это возможно, что от этого выигрывают обе стороны. И при этом, еще неизвестно, которая больше — ребенок с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особыми образовательными потребностями</a:t>
            </a:r>
            <a:r>
              <a:rPr lang="ru-RU" dirty="0">
                <a:latin typeface="Arial"/>
                <a:ea typeface="Times New Roman"/>
                <a:cs typeface="Times New Roman"/>
              </a:rPr>
              <a:t>, которому это крайне необходимо, или обычные дети,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которые </a:t>
            </a:r>
            <a:r>
              <a:rPr lang="ru-RU" dirty="0">
                <a:latin typeface="Arial"/>
                <a:ea typeface="Times New Roman"/>
                <a:cs typeface="Times New Roman"/>
              </a:rPr>
              <a:t>получают уроки толерантности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и     доброты</a:t>
            </a:r>
            <a:r>
              <a:rPr lang="ru-RU" dirty="0">
                <a:latin typeface="Arial"/>
                <a:ea typeface="Times New Roman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72193"/>
            <a:ext cx="5717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Нет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ничего невозможного,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просто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на невозможное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требуется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больше сил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усилий!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055" name="Picture 7" descr="E:\фото и музыка к семинару по инклюзии\финальный фильм\IMG_4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384376" cy="2342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4573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Алла\Desktop\конкурс март 2019\фото овз новые\кира с благодарностью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4" y="1184855"/>
            <a:ext cx="2008886" cy="2678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05" y="3939574"/>
            <a:ext cx="3229646" cy="2412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8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536504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Нормативно-правовое обеспечение</a:t>
            </a:r>
          </a:p>
        </p:txBody>
      </p:sp>
      <p:pic>
        <p:nvPicPr>
          <p:cNvPr id="1028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27" y="4428562"/>
            <a:ext cx="1944216" cy="1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07955" y="4221088"/>
            <a:ext cx="6077286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Санитарно-эпидемиологические правила и нормативы «СанПиН 2.4.1.3049-13 от 15.05.2013г.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12897" y="5186049"/>
            <a:ext cx="6107172" cy="115212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Устав </a:t>
            </a:r>
            <a:r>
              <a:rPr lang="ru-RU" b="1" dirty="0" smtClean="0">
                <a:ln/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b="1" dirty="0">
                <a:ln/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бюджетного дошкольного образовательного учреждения детский сад № 4 комбинированного вида Кронштадтского района  Санкт-Петербурга</a:t>
            </a:r>
            <a:endParaRPr lang="ru-RU" b="1" dirty="0">
              <a:ln/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26652" y="2708920"/>
            <a:ext cx="6077285" cy="11594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дошкольного образования, утвержденный приказом </a:t>
            </a:r>
            <a:r>
              <a:rPr lang="ru-RU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России от 17 октября 2013 г. № 1155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680175" y="1628800"/>
            <a:ext cx="6077285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Закон РФ от 29.12.2012 № 273-ФЗ </a:t>
            </a:r>
            <a:endParaRPr lang="ru-RU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 образовании в Российской Федерации»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6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6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2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49725" y="214332"/>
            <a:ext cx="78813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Модель системы инклюзивного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детей с ограниченными возможностями здоровья «Равные возможности»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условиях ДОО в соответствии с ФГОС ДО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39541"/>
              </p:ext>
            </p:extLst>
          </p:nvPr>
        </p:nvGraphicFramePr>
        <p:xfrm>
          <a:off x="0" y="1045329"/>
          <a:ext cx="9144000" cy="549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10187044" imgH="7308324" progId="Word.Document.8">
                  <p:embed/>
                </p:oleObj>
              </mc:Choice>
              <mc:Fallback>
                <p:oleObj name="Document" r:id="rId5" imgW="10187044" imgH="73083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5329"/>
                        <a:ext cx="9144000" cy="549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0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6776" y="228600"/>
            <a:ext cx="60895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kern="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Доступная </a:t>
            </a:r>
            <a:r>
              <a:rPr lang="ru-RU" sz="2000" b="1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среда</a:t>
            </a:r>
          </a:p>
          <a:p>
            <a:pPr lvl="0" algn="ctr">
              <a:lnSpc>
                <a:spcPct val="115000"/>
              </a:lnSpc>
            </a:pPr>
            <a:r>
              <a:rPr lang="ru-RU" sz="2000" b="1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Специальные условия в </a:t>
            </a:r>
            <a:r>
              <a:rPr lang="ru-RU" sz="2000" b="1" kern="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ДОО</a:t>
            </a:r>
            <a:endParaRPr lang="ru-RU" sz="2000" b="1" kern="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9" name="Picture 5" descr="C:\Users\User\Desktop\фото\IMG_0284-24-07-18-12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9" y="1196952"/>
            <a:ext cx="3650233" cy="2737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\IMG_0285-24-07-18-12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9" y="3717032"/>
            <a:ext cx="2133305" cy="2692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ото\IMG_0287-24-07-18-12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20" y="3661881"/>
            <a:ext cx="2007222" cy="2676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_9837-28-06-18-11-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12799" b="4159"/>
          <a:stretch/>
        </p:blipFill>
        <p:spPr bwMode="auto">
          <a:xfrm>
            <a:off x="3563888" y="3675605"/>
            <a:ext cx="2160240" cy="2775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378248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444444"/>
                </a:solidFill>
                <a:latin typeface="Myriad Pro"/>
              </a:rPr>
              <a:t>Создана безбарьерная среда -  </a:t>
            </a:r>
            <a:r>
              <a:rPr lang="ru-RU" dirty="0">
                <a:solidFill>
                  <a:srgbClr val="444444"/>
                </a:solidFill>
                <a:latin typeface="Myriad Pro"/>
              </a:rPr>
              <a:t>элементы окружающей среды, в которые могут свободно заходить, попадать и которые могут использовать люди с физическими, сенсорными или интеллектуальными нарушениями</a:t>
            </a:r>
            <a:endParaRPr lang="ru-RU" i="0" dirty="0">
              <a:solidFill>
                <a:srgbClr val="444444"/>
              </a:solidFill>
              <a:effectLst/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213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141277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/>
                <a:ea typeface="Times New Roman"/>
              </a:rPr>
              <a:t>Создание психолого-педагогические условий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84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работаем, чтобы радовать.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Радости приведут к Открытиям,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Открытия — к Совершениям, а        Совершения - к Победам!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5" y="1994026"/>
            <a:ext cx="8218487" cy="3886200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6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1026" name="Picture 2" descr="E:\фото и музыка к семинару по инклюзии\мы дети солнца\_FfFrxyI4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51" y="3606468"/>
            <a:ext cx="2161440" cy="288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67" y="59358"/>
            <a:ext cx="1622501" cy="12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42122"/>
            <a:ext cx="6377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/>
                <a:ea typeface="Times New Roman"/>
              </a:rPr>
              <a:t>Создание </a:t>
            </a:r>
          </a:p>
          <a:p>
            <a:pPr algn="ctr"/>
            <a:r>
              <a:rPr lang="ru-RU" sz="2000" b="1" dirty="0" smtClean="0">
                <a:latin typeface="Arial"/>
                <a:ea typeface="Times New Roman"/>
              </a:rPr>
              <a:t>психолого-педагогических условий </a:t>
            </a:r>
          </a:p>
          <a:p>
            <a:pPr algn="ctr"/>
            <a:r>
              <a:rPr lang="ru-RU" sz="2000" b="1" dirty="0" smtClean="0">
                <a:latin typeface="Arial"/>
                <a:ea typeface="Times New Roman"/>
              </a:rPr>
              <a:t>в рамках инклюзивного образования</a:t>
            </a:r>
            <a:endParaRPr lang="ru-RU" sz="2000" dirty="0"/>
          </a:p>
        </p:txBody>
      </p:sp>
      <p:pic>
        <p:nvPicPr>
          <p:cNvPr id="4098" name="Picture 2" descr="C:\Users\Алла\Desktop\конкурс март 2019\фото овз новые\настя и сет песочниц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2" y="4263600"/>
            <a:ext cx="2732319" cy="2049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ла\Desktop\конкурс март 2019\фото овз новые\Vu6ivWenx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9" y="1342451"/>
            <a:ext cx="2118864" cy="2825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ла\Desktop\конкурс март 2019\фото овз новые\rngRZLhVWt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63600"/>
            <a:ext cx="3141733" cy="2171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ла\Desktop\конкурс март 2019\фото овз новые\тихон нг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00" y="1342451"/>
            <a:ext cx="2099694" cy="2799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51" y="1260716"/>
            <a:ext cx="2748446" cy="2052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6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636"/>
            <a:ext cx="9144000" cy="566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6" y="127535"/>
            <a:ext cx="1333922" cy="991549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730894" y="3827540"/>
            <a:ext cx="3000470" cy="928997"/>
            <a:chOff x="1071273" y="1302180"/>
            <a:chExt cx="3000470" cy="92899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1273" y="1342634"/>
              <a:ext cx="3000470" cy="888543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52128" y="1302180"/>
              <a:ext cx="2913704" cy="8017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Карта развития</a:t>
              </a:r>
              <a:endPara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459343" y="2144940"/>
            <a:ext cx="2940060" cy="1260340"/>
            <a:chOff x="150153" y="360043"/>
            <a:chExt cx="2940060" cy="126034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0153" y="360043"/>
              <a:ext cx="2940060" cy="1260340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1689" y="429814"/>
              <a:ext cx="2816988" cy="11372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Квалифицированная  психолого-педагогическая диагностика</a:t>
              </a:r>
              <a:endPara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074528" y="404664"/>
            <a:ext cx="5185443" cy="1251859"/>
          </a:xfrm>
          <a:prstGeom prst="roundRect">
            <a:avLst/>
          </a:prstGeom>
          <a:ln>
            <a:solidFill>
              <a:srgbClr val="FF0000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 prst="riblet"/>
            <a:contourClr>
              <a:schemeClr val="accent6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Индивидуализация образования и социальная адаптация 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ребенка с ОВЗ</a:t>
            </a:r>
            <a:endParaRPr lang="ru-RU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12"/>
          <p:cNvGrpSpPr/>
          <p:nvPr/>
        </p:nvGrpSpPr>
        <p:grpSpPr>
          <a:xfrm>
            <a:off x="1773157" y="5031718"/>
            <a:ext cx="3336050" cy="1453538"/>
            <a:chOff x="-4242" y="1168573"/>
            <a:chExt cx="3085787" cy="103279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7513" y="1168573"/>
              <a:ext cx="3054032" cy="1032799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4242" y="1239850"/>
              <a:ext cx="3063882" cy="8718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Создание и реализация адаптированной индивидуальной образовательной программы </a:t>
              </a:r>
              <a:endPara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5313682" y="4190022"/>
            <a:ext cx="2837116" cy="1057941"/>
            <a:chOff x="3035249" y="3029015"/>
            <a:chExt cx="2837116" cy="105794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35249" y="3029015"/>
              <a:ext cx="2837116" cy="1057941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054988" y="3084371"/>
              <a:ext cx="2733808" cy="95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Индивидуальный образовательный маршрут</a:t>
              </a:r>
              <a:endPara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Стрелка вправо 26"/>
          <p:cNvSpPr/>
          <p:nvPr/>
        </p:nvSpPr>
        <p:spPr>
          <a:xfrm rot="16200000">
            <a:off x="2866843" y="3254147"/>
            <a:ext cx="3314730" cy="192447"/>
          </a:xfrm>
          <a:prstGeom prst="rightArrow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2426694" y="2658357"/>
            <a:ext cx="2197354" cy="1936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52120" y="1885704"/>
            <a:ext cx="3384376" cy="1941836"/>
          </a:xfrm>
          <a:prstGeom prst="roundRect">
            <a:avLst>
              <a:gd name="adj" fmla="val 16670"/>
            </a:avLst>
          </a:prstGeom>
          <a:ln>
            <a:solidFill>
              <a:srgbClr val="7030A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трелка вправо 30"/>
          <p:cNvSpPr/>
          <p:nvPr/>
        </p:nvSpPr>
        <p:spPr>
          <a:xfrm rot="16200000">
            <a:off x="4212423" y="2844671"/>
            <a:ext cx="2497016" cy="19368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6200000">
            <a:off x="6749371" y="1686809"/>
            <a:ext cx="181764" cy="2160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6200000">
            <a:off x="2369764" y="1820985"/>
            <a:ext cx="494303" cy="1294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691680" y="3405280"/>
            <a:ext cx="144016" cy="42967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>
            <a:off x="6949411" y="3853877"/>
            <a:ext cx="144016" cy="286670"/>
          </a:xfrm>
          <a:prstGeom prst="up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993604" y="4781239"/>
            <a:ext cx="138235" cy="30033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136" y="1914885"/>
            <a:ext cx="381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5145014" y="5247963"/>
            <a:ext cx="1066938" cy="485293"/>
          </a:xfrm>
          <a:prstGeom prst="bentUpArrow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1" y="172501"/>
            <a:ext cx="6428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Создание единой образовательной среды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учетом индивидуальных возможностей и предпочтений ребенка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392" y="1821486"/>
            <a:ext cx="2579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Создание единой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развивающей </a:t>
            </a: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предметно-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пространственной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среды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636117"/>
            <a:ext cx="2417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Современные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latin typeface="Arial Narrow" panose="020B0606020202030204" pitchFamily="34" charset="0"/>
              </a:rPr>
              <a:t>бразовательные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т</a:t>
            </a:r>
            <a:r>
              <a:rPr lang="ru-RU" b="1" dirty="0" smtClean="0">
                <a:latin typeface="Arial Narrow" panose="020B0606020202030204" pitchFamily="34" charset="0"/>
              </a:rPr>
              <a:t>ехнологии: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-образовательные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т</a:t>
            </a:r>
            <a:r>
              <a:rPr lang="ru-RU" b="1" dirty="0" smtClean="0">
                <a:latin typeface="Arial Narrow" panose="020B0606020202030204" pitchFamily="34" charset="0"/>
              </a:rPr>
              <a:t>ехнологии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д</a:t>
            </a:r>
            <a:r>
              <a:rPr lang="ru-RU" b="1" dirty="0" smtClean="0">
                <a:latin typeface="Arial Narrow" panose="020B0606020202030204" pitchFamily="34" charset="0"/>
              </a:rPr>
              <a:t>еятельностного типа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-информационно-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коммуникационные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64266" y="3313245"/>
            <a:ext cx="0" cy="3228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0"/>
            <a:ext cx="1455631" cy="109334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" y="1261330"/>
            <a:ext cx="3563753" cy="28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50" y="1188164"/>
            <a:ext cx="3646334" cy="28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3653390"/>
            <a:ext cx="3711499" cy="29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043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67" y="4019313"/>
            <a:ext cx="3048518" cy="2250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991" y="312053"/>
            <a:ext cx="65775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Взаимодействие детей</a:t>
            </a:r>
          </a:p>
          <a:p>
            <a:pPr algn="ctr"/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в микрогруппах </a:t>
            </a:r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 </a:t>
            </a:r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учетом игровых предпочтений</a:t>
            </a:r>
            <a:endParaRPr lang="ru-RU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80" y="298867"/>
            <a:ext cx="1333922" cy="991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5" name="Рисунок 4" descr="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638" y="1457007"/>
            <a:ext cx="3279506" cy="2449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172984" y="4304404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</a:rPr>
              <a:t>В рамках инклюзивного образования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</a:rPr>
              <a:t>детям предоставлены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</a:rPr>
              <a:t> равные условия для взаимодействия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</a:rPr>
              <a:t>и развития, что благотворно влияет на социализацию и коммуникативные навыки воспитанников.</a:t>
            </a:r>
            <a:endParaRPr lang="ru-RU" dirty="0"/>
          </a:p>
        </p:txBody>
      </p:sp>
      <p:pic>
        <p:nvPicPr>
          <p:cNvPr id="5122" name="Picture 2" descr="C:\Users\Алла\Desktop\конкурс март 2019\фото овз новые\NsczzSmNeP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1" y="4304404"/>
            <a:ext cx="3168352" cy="214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ла\Desktop\конкурс март 2019\фото овз новые\XjL3mPwpt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85" y="1457007"/>
            <a:ext cx="2264416" cy="269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ла\Desktop\конкурс март 2019\фото овз новые\радик в зал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35" y="1457007"/>
            <a:ext cx="1994442" cy="265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377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4_Тема1</vt:lpstr>
      <vt:lpstr>Тема1</vt:lpstr>
      <vt:lpstr>1_Тема Office</vt:lpstr>
      <vt:lpstr>1_Тема1</vt:lpstr>
      <vt:lpstr>2_Тема1</vt:lpstr>
      <vt:lpstr>3_Тема1</vt:lpstr>
      <vt:lpstr>5_Тема1</vt:lpstr>
      <vt:lpstr>6_Тема1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72</cp:revision>
  <dcterms:created xsi:type="dcterms:W3CDTF">2019-02-02T09:37:07Z</dcterms:created>
  <dcterms:modified xsi:type="dcterms:W3CDTF">2019-05-08T09:37:08Z</dcterms:modified>
</cp:coreProperties>
</file>